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70" r:id="rId2"/>
    <p:sldId id="276" r:id="rId3"/>
    <p:sldId id="277" r:id="rId4"/>
    <p:sldId id="27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0A78F-6873-4CA2-8825-E7AD74ECA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4E7F6-ECCC-4D91-A628-FC2E75AEB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1EBCD-EFFF-4B79-BC21-141897CD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6A06-6681-45F1-B2FC-852B8729DA7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CF3E6A-AA85-4019-A0C8-CAEA1BA6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513094-7F4F-4F94-8AF5-3E90FCE6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0C9-A7C6-48E1-8B73-E980E9F3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8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102F9-505C-4AE2-A1C8-28A6623C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CF020F-D137-4609-A576-6D7B87E4C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D64674-C91A-48D8-BFD7-5A3D2F8F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6A06-6681-45F1-B2FC-852B8729DA7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F43F4-70D1-4EF0-A02A-D8B2B18D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9BB3E0-FEEB-4AE2-901D-C8524C85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0C9-A7C6-48E1-8B73-E980E9F3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0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5E6DA6-B595-430A-9120-38966920E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63437E-DED0-43C5-AB31-E7A9677C9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B55A9-93B6-418E-87B7-3CB60B0F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6A06-6681-45F1-B2FC-852B8729DA7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329AA5-4AC5-4FC2-9247-07566FFC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CD6D5-ED85-4C32-A3EE-035CB7F3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0C9-A7C6-48E1-8B73-E980E9F3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8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B43E5-537E-40E0-AA30-D12771FD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833123-EAF7-4BAC-B342-3A62EDF2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3921B-101A-46FB-8E1E-63E9913A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6A06-6681-45F1-B2FC-852B8729DA7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1763FC-6BC6-41AD-A43A-1500F390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EE9B3-5FBB-4049-B18A-ED7E40FF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0C9-A7C6-48E1-8B73-E980E9F3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14FE0-9E49-4F14-A5CF-3B893B19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DF59E1-CF06-45AC-BB45-F3B47FAB5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040BE3-D7FF-471F-88F5-9A14EF63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6A06-6681-45F1-B2FC-852B8729DA7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D94AD-A0D0-473A-A55A-49C50E2C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B4DFE1-4569-4975-A4EA-A44798AC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0C9-A7C6-48E1-8B73-E980E9F3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5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E6D08-66B8-47F4-BB5A-9C9B90FF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7A368A-2609-4C04-811E-FF40CF3E4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BE74A1-42A2-46C9-924A-A1AFA5C98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8F8001-4427-48A9-831D-AC36216D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6A06-6681-45F1-B2FC-852B8729DA7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8334B9-6C64-4C4F-847B-1BE5E97A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E042A-A791-4156-8B2C-51FCACD7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0C9-A7C6-48E1-8B73-E980E9F3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7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C6A53-3868-4649-A7CC-181C903C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66FCF4-A157-4D14-BF18-754CBCC51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D8F4E-1430-47C3-9B00-691D9D5D7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DDE0AD-8B90-47A3-9EEC-E85481360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7DA9C3-6028-489F-9E7E-F32F23FA3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F9347B-D3D9-4225-B018-B2A251CF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6A06-6681-45F1-B2FC-852B8729DA7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1BB65E-531A-4DB1-B87B-08EB82BB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E3D540-27B7-4E7F-94AC-A897D2A6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0C9-A7C6-48E1-8B73-E980E9F3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19BE0-7948-45FD-A47E-6D058D3E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3700B3-6F17-4BAB-9BCB-3A769ABE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6A06-6681-45F1-B2FC-852B8729DA7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D7F48D-C5D1-47C2-8B77-0F183654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E76F40-B674-4FD2-BE9D-D0BAFBD4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0C9-A7C6-48E1-8B73-E980E9F3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1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8267E5-8827-4F23-B94B-1F5E5241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6A06-6681-45F1-B2FC-852B8729DA7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04BDD9-AD94-4864-B4BB-B68ECEEC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C7527C-7E8C-466E-94EA-15273BF6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0C9-A7C6-48E1-8B73-E980E9F3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250F2-9D76-4F9B-9E70-DE81FE9C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870A4-35D8-4FCD-A93B-982771A94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DF97BD-2C8A-4489-87E6-4F7821007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B9BFC1-7D87-4035-882C-CBF146C7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6A06-6681-45F1-B2FC-852B8729DA7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ACF241-20E2-4A0E-9B9E-B2F1A019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AAC546-6814-4EAD-8255-29927202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0C9-A7C6-48E1-8B73-E980E9F3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BDA9F-1340-46A5-AEAD-C3BF5991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CB5F7D-5222-42D1-BAE8-ACDE5F5D6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7DF1E2-E2C0-4266-B1F6-3D080447B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3B6CF3-191D-4BBD-BEE7-DFFAAF1B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6A06-6681-45F1-B2FC-852B8729DA7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27AB6-AA49-4E47-889B-B2238BCC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49268D-86AA-40F7-AA57-E553F263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0C9-A7C6-48E1-8B73-E980E9F3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0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4E29A-5790-42B8-BB64-8517B807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EA7073-E9E9-4B3A-8BBD-B46525FE1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3712F-5716-4623-B4C6-20C4D551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6A06-6681-45F1-B2FC-852B8729DA7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F6769-6E18-4FFC-9BFC-BE66E95E4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7618B1-E736-46C9-87E3-B1C3662EB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30C9-A7C6-48E1-8B73-E980E9F3F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0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F0997C-2E49-4254-A2A9-42C1FDDF7BFA}"/>
              </a:ext>
            </a:extLst>
          </p:cNvPr>
          <p:cNvSpPr txBox="1"/>
          <p:nvPr/>
        </p:nvSpPr>
        <p:spPr>
          <a:xfrm>
            <a:off x="5864703" y="995005"/>
            <a:ext cx="51285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Параметры:</a:t>
            </a:r>
          </a:p>
          <a:p>
            <a:r>
              <a:rPr lang="ru-RU" dirty="0">
                <a:latin typeface="Georgia" panose="02040502050405020303" pitchFamily="18" charset="0"/>
              </a:rPr>
              <a:t>Входное давление: р1 = </a:t>
            </a:r>
            <a:r>
              <a:rPr lang="en-US" dirty="0">
                <a:latin typeface="Georgia" panose="02040502050405020303" pitchFamily="18" charset="0"/>
              </a:rPr>
              <a:t>max </a:t>
            </a:r>
            <a:r>
              <a:rPr lang="ru-RU" dirty="0">
                <a:latin typeface="Georgia" panose="02040502050405020303" pitchFamily="18" charset="0"/>
              </a:rPr>
              <a:t>100</a:t>
            </a:r>
            <a:r>
              <a:rPr lang="en-US" dirty="0">
                <a:latin typeface="Georgia" panose="02040502050405020303" pitchFamily="18" charset="0"/>
              </a:rPr>
              <a:t> bar</a:t>
            </a:r>
          </a:p>
          <a:p>
            <a:r>
              <a:rPr lang="ru-RU" dirty="0">
                <a:latin typeface="Georgia" panose="02040502050405020303" pitchFamily="18" charset="0"/>
              </a:rPr>
              <a:t>Выходное давление: </a:t>
            </a:r>
            <a:r>
              <a:rPr lang="en-US" dirty="0">
                <a:latin typeface="Georgia" panose="02040502050405020303" pitchFamily="18" charset="0"/>
              </a:rPr>
              <a:t>p2 = 0,</a:t>
            </a:r>
            <a:r>
              <a:rPr lang="ru-RU" dirty="0">
                <a:latin typeface="Georgia" panose="02040502050405020303" pitchFamily="18" charset="0"/>
              </a:rPr>
              <a:t>5</a:t>
            </a:r>
            <a:r>
              <a:rPr lang="en-US" dirty="0">
                <a:latin typeface="Georgia" panose="02040502050405020303" pitchFamily="18" charset="0"/>
              </a:rPr>
              <a:t> –</a:t>
            </a:r>
            <a:r>
              <a:rPr lang="ru-RU" dirty="0">
                <a:latin typeface="Georgia" panose="02040502050405020303" pitchFamily="18" charset="0"/>
              </a:rPr>
              <a:t> 75 </a:t>
            </a:r>
            <a:r>
              <a:rPr lang="en-US" dirty="0">
                <a:latin typeface="Georgia" panose="02040502050405020303" pitchFamily="18" charset="0"/>
              </a:rPr>
              <a:t>bar</a:t>
            </a:r>
          </a:p>
          <a:p>
            <a:r>
              <a:rPr lang="ru-RU" dirty="0">
                <a:latin typeface="Georgia" panose="02040502050405020303" pitchFamily="18" charset="0"/>
              </a:rPr>
              <a:t>Типоразмеры: </a:t>
            </a:r>
            <a:r>
              <a:rPr lang="en-US" dirty="0">
                <a:latin typeface="Georgia" panose="02040502050405020303" pitchFamily="18" charset="0"/>
              </a:rPr>
              <a:t>DN50 PN</a:t>
            </a:r>
            <a:r>
              <a:rPr lang="ru-RU" dirty="0">
                <a:latin typeface="Georgia" panose="02040502050405020303" pitchFamily="18" charset="0"/>
              </a:rPr>
              <a:t>100</a:t>
            </a:r>
            <a:r>
              <a:rPr lang="en-US" dirty="0">
                <a:latin typeface="Georgia" panose="02040502050405020303" pitchFamily="18" charset="0"/>
              </a:rPr>
              <a:t> ANSI300/ANSI600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Климатическое исполнение: У и ХЛ(-60</a:t>
            </a:r>
            <a:r>
              <a:rPr lang="en-US" dirty="0">
                <a:latin typeface="Georgia" panose="02040502050405020303" pitchFamily="18" charset="0"/>
              </a:rPr>
              <a:t>°</a:t>
            </a:r>
            <a:r>
              <a:rPr lang="ru-RU" dirty="0">
                <a:latin typeface="Georgia" panose="02040502050405020303" pitchFamily="18" charset="0"/>
              </a:rPr>
              <a:t>С)</a:t>
            </a:r>
          </a:p>
          <a:p>
            <a:r>
              <a:rPr lang="ru-RU" dirty="0">
                <a:latin typeface="Georgia" panose="02040502050405020303" pitchFamily="18" charset="0"/>
              </a:rPr>
              <a:t>Класс точности: АС – 1%</a:t>
            </a:r>
          </a:p>
          <a:p>
            <a:r>
              <a:rPr lang="ru-RU" b="1" dirty="0">
                <a:latin typeface="Georgia" panose="02040502050405020303" pitchFamily="18" charset="0"/>
              </a:rPr>
              <a:t>Возможная рабочая среда:</a:t>
            </a:r>
          </a:p>
          <a:p>
            <a:r>
              <a:rPr lang="ru-RU" dirty="0">
                <a:latin typeface="Georgia" panose="02040502050405020303" pitchFamily="18" charset="0"/>
              </a:rPr>
              <a:t>Природный газ(ПГ), сжиженный углеводородный газ(СУГ), азот и технические </a:t>
            </a:r>
            <a:r>
              <a:rPr lang="ru-RU" dirty="0" err="1">
                <a:latin typeface="Georgia" panose="02040502050405020303" pitchFamily="18" charset="0"/>
              </a:rPr>
              <a:t>газы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F7D26-0943-4EC6-B253-1FBBFE253A0B}"/>
              </a:ext>
            </a:extLst>
          </p:cNvPr>
          <p:cNvSpPr txBox="1"/>
          <p:nvPr/>
        </p:nvSpPr>
        <p:spPr>
          <a:xfrm>
            <a:off x="326334" y="4134326"/>
            <a:ext cx="11539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Georgia" panose="02040502050405020303" pitchFamily="18" charset="0"/>
              </a:rPr>
              <a:t>Инновационная разработка 2018 года от производителя </a:t>
            </a:r>
            <a:r>
              <a:rPr lang="ru-RU" dirty="0" err="1">
                <a:latin typeface="Georgia" panose="02040502050405020303" pitchFamily="18" charset="0"/>
              </a:rPr>
              <a:t>GasTeh</a:t>
            </a:r>
            <a:r>
              <a:rPr lang="ru-RU" dirty="0">
                <a:latin typeface="Georgia" panose="02040502050405020303" pitchFamily="18" charset="0"/>
              </a:rPr>
              <a:t>.  Регулятор предназначен для высокого входного давления до 10 МПа. Конструкция осевого регулятора предусматривает исполнения как аварийно-открытого, так и аварийно-закрытого типа и дает возможность применять его в системе «регулятор + регулятор-монитор». Коэффициент пропускной способности данного регулятора при условном проходе всего в 50 мм достигает 2700 м³/ч, что на 20% выше,  чем у ближайшего конкурента </a:t>
            </a:r>
            <a:r>
              <a:rPr lang="ru-RU" dirty="0" err="1">
                <a:latin typeface="Georgia" panose="02040502050405020303" pitchFamily="18" charset="0"/>
              </a:rPr>
              <a:t>Type</a:t>
            </a:r>
            <a:r>
              <a:rPr lang="ru-RU" dirty="0">
                <a:latin typeface="Georgia" panose="02040502050405020303" pitchFamily="18" charset="0"/>
              </a:rPr>
              <a:t> FL „</a:t>
            </a:r>
            <a:r>
              <a:rPr lang="ru-RU" dirty="0" err="1">
                <a:latin typeface="Georgia" panose="02040502050405020303" pitchFamily="18" charset="0"/>
              </a:rPr>
              <a:t>Tartarini</a:t>
            </a:r>
            <a:r>
              <a:rPr lang="ru-RU" dirty="0">
                <a:latin typeface="Georgia" panose="02040502050405020303" pitchFamily="18" charset="0"/>
              </a:rPr>
              <a:t>“ DN50 ANSI300.  Модульная конструкция регулятора упрощает его обслуживание и позволяет проводить визуальное обследование регулятора без снятия корпуса с линии редуцирования. Регулятор тип 149-АХ запатентован компанией «</a:t>
            </a:r>
            <a:r>
              <a:rPr lang="ru-RU" dirty="0" err="1">
                <a:latin typeface="Georgia" panose="02040502050405020303" pitchFamily="18" charset="0"/>
              </a:rPr>
              <a:t>GasTeh</a:t>
            </a:r>
            <a:r>
              <a:rPr lang="ru-RU" dirty="0">
                <a:latin typeface="Georgia" panose="02040502050405020303" pitchFamily="18" charset="0"/>
              </a:rPr>
              <a:t>» и защищен в Институте интеллектуальной собственности на международном уровне (EU + 30 стран мира).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5D2F424-5D26-487A-9FE6-488BB565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61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Пилотный осевой регулятор давления тип 149-АХ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2BE466-9124-4AD3-8542-A9AC2B5A4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43" y="706604"/>
            <a:ext cx="3400754" cy="37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52"/>
    </mc:Choice>
    <mc:Fallback xmlns="">
      <p:transition spd="slow" advTm="44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11CECA2-2B13-4CAD-AA8C-CD69ED569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44861"/>
              </p:ext>
            </p:extLst>
          </p:nvPr>
        </p:nvGraphicFramePr>
        <p:xfrm>
          <a:off x="849297" y="1419050"/>
          <a:ext cx="10493406" cy="5184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6703">
                  <a:extLst>
                    <a:ext uri="{9D8B030D-6E8A-4147-A177-3AD203B41FA5}">
                      <a16:colId xmlns:a16="http://schemas.microsoft.com/office/drawing/2014/main" val="3783439048"/>
                    </a:ext>
                  </a:extLst>
                </a:gridCol>
                <a:gridCol w="5246703">
                  <a:extLst>
                    <a:ext uri="{9D8B030D-6E8A-4147-A177-3AD203B41FA5}">
                      <a16:colId xmlns:a16="http://schemas.microsoft.com/office/drawing/2014/main" val="1602487068"/>
                    </a:ext>
                  </a:extLst>
                </a:gridCol>
              </a:tblGrid>
              <a:tr h="518455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Georgia" panose="02040502050405020303" pitchFamily="18" charset="0"/>
                        </a:rPr>
                        <a:t>Общий вид 149-АХ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Georgia" panose="02040502050405020303" pitchFamily="18" charset="0"/>
                        </a:rPr>
                        <a:t>Регулятор 149-АХ + монитор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955165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A269A4D-AE18-41C8-9C78-30EBE1F9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90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Конфигурации регулятора 149-АХ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08B7D7-E2A2-4F85-BB88-9A15A300E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13" y="2308569"/>
            <a:ext cx="2819127" cy="31715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CA9E65-DBFA-443D-A10E-28AE4628D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0" y="3960482"/>
            <a:ext cx="1168099" cy="12563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E55F8B-DBC2-4AE4-A608-45E5E246A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25" y="3548340"/>
            <a:ext cx="1168099" cy="11392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FC85D6-B87D-41EC-80FC-2E535AC22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38563"/>
            <a:ext cx="5124449" cy="3100387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8F99EAA8-D056-4255-AD67-07D30B129E48}"/>
              </a:ext>
            </a:extLst>
          </p:cNvPr>
          <p:cNvCxnSpPr>
            <a:cxnSpLocks/>
          </p:cNvCxnSpPr>
          <p:nvPr/>
        </p:nvCxnSpPr>
        <p:spPr>
          <a:xfrm>
            <a:off x="1731146" y="2885243"/>
            <a:ext cx="1287262" cy="790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270270A-1593-435B-80DD-B99DA7CED459}"/>
              </a:ext>
            </a:extLst>
          </p:cNvPr>
          <p:cNvCxnSpPr>
            <a:cxnSpLocks/>
          </p:cNvCxnSpPr>
          <p:nvPr/>
        </p:nvCxnSpPr>
        <p:spPr>
          <a:xfrm>
            <a:off x="2077122" y="3675355"/>
            <a:ext cx="510175" cy="30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7316C16-6B92-458E-82F4-DBE93F214B06}"/>
              </a:ext>
            </a:extLst>
          </p:cNvPr>
          <p:cNvCxnSpPr>
            <a:cxnSpLocks/>
          </p:cNvCxnSpPr>
          <p:nvPr/>
        </p:nvCxnSpPr>
        <p:spPr>
          <a:xfrm flipV="1">
            <a:off x="1660124" y="5117422"/>
            <a:ext cx="571351" cy="575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C7B4357-E11E-4206-A6B6-019C291CCB22}"/>
              </a:ext>
            </a:extLst>
          </p:cNvPr>
          <p:cNvCxnSpPr>
            <a:cxnSpLocks/>
          </p:cNvCxnSpPr>
          <p:nvPr/>
        </p:nvCxnSpPr>
        <p:spPr>
          <a:xfrm flipH="1">
            <a:off x="3524436" y="3605547"/>
            <a:ext cx="1238350" cy="983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EFD2454-107C-4098-AF4D-D0A2592D81FA}"/>
              </a:ext>
            </a:extLst>
          </p:cNvPr>
          <p:cNvCxnSpPr>
            <a:cxnSpLocks/>
          </p:cNvCxnSpPr>
          <p:nvPr/>
        </p:nvCxnSpPr>
        <p:spPr>
          <a:xfrm flipH="1" flipV="1">
            <a:off x="4554246" y="4953741"/>
            <a:ext cx="540016" cy="394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3E2E52E-9C55-4D50-9CC7-B8DF5FC571F8}"/>
              </a:ext>
            </a:extLst>
          </p:cNvPr>
          <p:cNvCxnSpPr>
            <a:cxnSpLocks/>
          </p:cNvCxnSpPr>
          <p:nvPr/>
        </p:nvCxnSpPr>
        <p:spPr>
          <a:xfrm>
            <a:off x="2856984" y="2493516"/>
            <a:ext cx="373000" cy="435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D2CFCE1-6478-4BB6-A80A-EE11F968FCB1}"/>
              </a:ext>
            </a:extLst>
          </p:cNvPr>
          <p:cNvCxnSpPr>
            <a:cxnSpLocks/>
          </p:cNvCxnSpPr>
          <p:nvPr/>
        </p:nvCxnSpPr>
        <p:spPr>
          <a:xfrm flipH="1">
            <a:off x="4190098" y="2264715"/>
            <a:ext cx="124237" cy="802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3232DB1E-12F6-410C-9CDC-8E1ED4173195}"/>
              </a:ext>
            </a:extLst>
          </p:cNvPr>
          <p:cNvCxnSpPr>
            <a:cxnSpLocks/>
          </p:cNvCxnSpPr>
          <p:nvPr/>
        </p:nvCxnSpPr>
        <p:spPr>
          <a:xfrm flipH="1">
            <a:off x="4242477" y="2846540"/>
            <a:ext cx="655353" cy="361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B9144A9-C0CC-4347-A515-B2C99BD23305}"/>
              </a:ext>
            </a:extLst>
          </p:cNvPr>
          <p:cNvSpPr txBox="1"/>
          <p:nvPr/>
        </p:nvSpPr>
        <p:spPr>
          <a:xfrm>
            <a:off x="2024327" y="2024547"/>
            <a:ext cx="170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Индикатор положения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B0F26A-71C7-4057-93EA-9CC577B13A64}"/>
              </a:ext>
            </a:extLst>
          </p:cNvPr>
          <p:cNvSpPr txBox="1"/>
          <p:nvPr/>
        </p:nvSpPr>
        <p:spPr>
          <a:xfrm>
            <a:off x="4041963" y="1785000"/>
            <a:ext cx="133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Мембранная защита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116B7C-92FD-489E-A55A-4C58CD9FC269}"/>
              </a:ext>
            </a:extLst>
          </p:cNvPr>
          <p:cNvSpPr txBox="1"/>
          <p:nvPr/>
        </p:nvSpPr>
        <p:spPr>
          <a:xfrm>
            <a:off x="961863" y="2303637"/>
            <a:ext cx="128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Камера без давления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6BFDB0-4FF0-45C0-9ACA-203DB5DB02AA}"/>
              </a:ext>
            </a:extLst>
          </p:cNvPr>
          <p:cNvSpPr txBox="1"/>
          <p:nvPr/>
        </p:nvSpPr>
        <p:spPr>
          <a:xfrm>
            <a:off x="4826316" y="2288419"/>
            <a:ext cx="138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Простое обслуживание мембраны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7E2F55-C278-4865-BC40-8CBF97872BE6}"/>
              </a:ext>
            </a:extLst>
          </p:cNvPr>
          <p:cNvSpPr txBox="1"/>
          <p:nvPr/>
        </p:nvSpPr>
        <p:spPr>
          <a:xfrm>
            <a:off x="4242477" y="5350931"/>
            <a:ext cx="196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Установка адаптера для просто обслуживания седла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AEF36C-75F4-46B0-A38B-B53C040D2F14}"/>
              </a:ext>
            </a:extLst>
          </p:cNvPr>
          <p:cNvSpPr txBox="1"/>
          <p:nvPr/>
        </p:nvSpPr>
        <p:spPr>
          <a:xfrm>
            <a:off x="4478326" y="3121955"/>
            <a:ext cx="178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Сбалансированное закрытие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AFAC16-BCD9-4746-B31C-9B0808644E0D}"/>
              </a:ext>
            </a:extLst>
          </p:cNvPr>
          <p:cNvSpPr txBox="1"/>
          <p:nvPr/>
        </p:nvSpPr>
        <p:spPr>
          <a:xfrm>
            <a:off x="849297" y="5698342"/>
            <a:ext cx="261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Простая установка пружины(без специальных инструментов)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BF218A-934F-4200-B662-C71B2DD58E97}"/>
              </a:ext>
            </a:extLst>
          </p:cNvPr>
          <p:cNvSpPr txBox="1"/>
          <p:nvPr/>
        </p:nvSpPr>
        <p:spPr>
          <a:xfrm>
            <a:off x="810576" y="3228538"/>
            <a:ext cx="161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Индикатор поврежденных уплотнительных элементов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E6648426-23D7-42DA-92A3-987579E94EBF}"/>
              </a:ext>
            </a:extLst>
          </p:cNvPr>
          <p:cNvCxnSpPr>
            <a:cxnSpLocks/>
          </p:cNvCxnSpPr>
          <p:nvPr/>
        </p:nvCxnSpPr>
        <p:spPr>
          <a:xfrm flipH="1">
            <a:off x="7368467" y="2532378"/>
            <a:ext cx="710213" cy="1959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2BA1C7E-AC6F-42FE-ACA1-1FA88912CB4A}"/>
              </a:ext>
            </a:extLst>
          </p:cNvPr>
          <p:cNvSpPr txBox="1"/>
          <p:nvPr/>
        </p:nvSpPr>
        <p:spPr>
          <a:xfrm>
            <a:off x="7493976" y="2200061"/>
            <a:ext cx="1841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При аварии закрыт</a:t>
            </a: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9B1F62D6-0537-4009-A0C2-CDE857BEB35B}"/>
              </a:ext>
            </a:extLst>
          </p:cNvPr>
          <p:cNvCxnSpPr>
            <a:cxnSpLocks/>
          </p:cNvCxnSpPr>
          <p:nvPr/>
        </p:nvCxnSpPr>
        <p:spPr>
          <a:xfrm flipH="1">
            <a:off x="9810752" y="2532378"/>
            <a:ext cx="608252" cy="1959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E00B234-3F4F-4B1B-AC3A-510DF98B14E2}"/>
              </a:ext>
            </a:extLst>
          </p:cNvPr>
          <p:cNvSpPr txBox="1"/>
          <p:nvPr/>
        </p:nvSpPr>
        <p:spPr>
          <a:xfrm>
            <a:off x="9836766" y="2200062"/>
            <a:ext cx="158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При аварии открыт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C0F836-476C-42E5-B17B-5DB4EA6C9561}"/>
              </a:ext>
            </a:extLst>
          </p:cNvPr>
          <p:cNvSpPr txBox="1"/>
          <p:nvPr/>
        </p:nvSpPr>
        <p:spPr>
          <a:xfrm>
            <a:off x="6852466" y="5216850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Монитор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3E119D-542B-47B7-95E5-F94DC35EA037}"/>
              </a:ext>
            </a:extLst>
          </p:cNvPr>
          <p:cNvSpPr txBox="1"/>
          <p:nvPr/>
        </p:nvSpPr>
        <p:spPr>
          <a:xfrm>
            <a:off x="9335897" y="5222508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Регулятор</a:t>
            </a: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EBC6F112-C7A6-453B-849C-70B352F44B7E}"/>
              </a:ext>
            </a:extLst>
          </p:cNvPr>
          <p:cNvCxnSpPr>
            <a:cxnSpLocks/>
          </p:cNvCxnSpPr>
          <p:nvPr/>
        </p:nvCxnSpPr>
        <p:spPr>
          <a:xfrm flipH="1">
            <a:off x="8658224" y="3649732"/>
            <a:ext cx="191928" cy="468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1E3BE94-87F1-4712-BBC8-58F37EF202CF}"/>
              </a:ext>
            </a:extLst>
          </p:cNvPr>
          <p:cNvSpPr txBox="1"/>
          <p:nvPr/>
        </p:nvSpPr>
        <p:spPr>
          <a:xfrm>
            <a:off x="8449068" y="3420044"/>
            <a:ext cx="79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Адаптер</a:t>
            </a:r>
          </a:p>
        </p:txBody>
      </p:sp>
    </p:spTree>
    <p:extLst>
      <p:ext uri="{BB962C8B-B14F-4D97-AF65-F5344CB8AC3E}">
        <p14:creationId xmlns:p14="http://schemas.microsoft.com/office/powerpoint/2010/main" val="21397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  <p:bldP spid="40" grpId="0"/>
      <p:bldP spid="45" grpId="0"/>
      <p:bldP spid="48" grpId="0"/>
      <p:bldP spid="49" grpId="0"/>
      <p:bldP spid="51" grpId="0"/>
      <p:bldP spid="56" grpId="0"/>
      <p:bldP spid="61" grpId="0"/>
      <p:bldP spid="62" grpId="0"/>
      <p:bldP spid="63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8AD50-2EC9-41B7-8F28-1835A378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95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Конфигурации регулятора 149-АХ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9FA5FFA-0C42-4AB4-8C22-99F23D143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22854"/>
              </p:ext>
            </p:extLst>
          </p:nvPr>
        </p:nvGraphicFramePr>
        <p:xfrm>
          <a:off x="745724" y="1473693"/>
          <a:ext cx="10596980" cy="4935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8490">
                  <a:extLst>
                    <a:ext uri="{9D8B030D-6E8A-4147-A177-3AD203B41FA5}">
                      <a16:colId xmlns:a16="http://schemas.microsoft.com/office/drawing/2014/main" val="3783439048"/>
                    </a:ext>
                  </a:extLst>
                </a:gridCol>
                <a:gridCol w="5298490">
                  <a:extLst>
                    <a:ext uri="{9D8B030D-6E8A-4147-A177-3AD203B41FA5}">
                      <a16:colId xmlns:a16="http://schemas.microsoft.com/office/drawing/2014/main" val="1602487068"/>
                    </a:ext>
                  </a:extLst>
                </a:gridCol>
              </a:tblGrid>
              <a:tr h="493598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Georgia" panose="02040502050405020303" pitchFamily="18" charset="0"/>
                        </a:rPr>
                        <a:t>Регулятор 149-АХ + ПЗК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Georgia" panose="02040502050405020303" pitchFamily="18" charset="0"/>
                        </a:rPr>
                        <a:t>Регулятор 149-АХ с шумоглушителем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95516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EF7C88-F49E-48D7-800E-D899F4B82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6" y="2393564"/>
            <a:ext cx="4830645" cy="331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985FA9-5AA6-48CE-8536-0F51C5DDF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32" y="2235203"/>
            <a:ext cx="3521636" cy="3648679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00F43BF-FE34-4CD5-8B15-AA3DC79EC8FD}"/>
              </a:ext>
            </a:extLst>
          </p:cNvPr>
          <p:cNvCxnSpPr/>
          <p:nvPr/>
        </p:nvCxnSpPr>
        <p:spPr>
          <a:xfrm flipH="1">
            <a:off x="2734322" y="2325950"/>
            <a:ext cx="594804" cy="523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8BDDC1E-FE58-4990-94F3-3E6AFEA3B374}"/>
              </a:ext>
            </a:extLst>
          </p:cNvPr>
          <p:cNvCxnSpPr>
            <a:cxnSpLocks/>
          </p:cNvCxnSpPr>
          <p:nvPr/>
        </p:nvCxnSpPr>
        <p:spPr>
          <a:xfrm>
            <a:off x="1438183" y="2506910"/>
            <a:ext cx="467216" cy="413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4734E9B-38D5-47FF-9467-CEC7E1610CF7}"/>
              </a:ext>
            </a:extLst>
          </p:cNvPr>
          <p:cNvCxnSpPr>
            <a:cxnSpLocks/>
          </p:cNvCxnSpPr>
          <p:nvPr/>
        </p:nvCxnSpPr>
        <p:spPr>
          <a:xfrm flipH="1" flipV="1">
            <a:off x="2476704" y="4656339"/>
            <a:ext cx="1509370" cy="1147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615B7E4-5A18-48B5-9587-35FB463F12A4}"/>
              </a:ext>
            </a:extLst>
          </p:cNvPr>
          <p:cNvCxnSpPr>
            <a:cxnSpLocks/>
          </p:cNvCxnSpPr>
          <p:nvPr/>
        </p:nvCxnSpPr>
        <p:spPr>
          <a:xfrm flipH="1" flipV="1">
            <a:off x="3511631" y="4806709"/>
            <a:ext cx="1397720" cy="9677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CEBB672-01D3-49B4-AE0D-C6224533EC01}"/>
              </a:ext>
            </a:extLst>
          </p:cNvPr>
          <p:cNvCxnSpPr>
            <a:cxnSpLocks/>
          </p:cNvCxnSpPr>
          <p:nvPr/>
        </p:nvCxnSpPr>
        <p:spPr>
          <a:xfrm flipH="1" flipV="1">
            <a:off x="1800561" y="4913701"/>
            <a:ext cx="1094834" cy="890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64A49B-6076-47E5-B03C-B686B0CBAE8A}"/>
              </a:ext>
            </a:extLst>
          </p:cNvPr>
          <p:cNvSpPr txBox="1"/>
          <p:nvPr/>
        </p:nvSpPr>
        <p:spPr>
          <a:xfrm>
            <a:off x="3329126" y="1935332"/>
            <a:ext cx="198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Колесо для сброса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EB3999-4BF3-41F1-9FCC-E6CC8B253091}"/>
              </a:ext>
            </a:extLst>
          </p:cNvPr>
          <p:cNvSpPr txBox="1"/>
          <p:nvPr/>
        </p:nvSpPr>
        <p:spPr>
          <a:xfrm>
            <a:off x="803302" y="2004371"/>
            <a:ext cx="146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Ручной переключатель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20B5555D-8166-4186-80DD-E011AA96B0C5}"/>
              </a:ext>
            </a:extLst>
          </p:cNvPr>
          <p:cNvCxnSpPr/>
          <p:nvPr/>
        </p:nvCxnSpPr>
        <p:spPr>
          <a:xfrm flipH="1">
            <a:off x="9312676" y="3204839"/>
            <a:ext cx="1358283" cy="1451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A0F21B6-1E6E-4B7F-9565-D28482623476}"/>
              </a:ext>
            </a:extLst>
          </p:cNvPr>
          <p:cNvCxnSpPr/>
          <p:nvPr/>
        </p:nvCxnSpPr>
        <p:spPr>
          <a:xfrm flipH="1">
            <a:off x="9632272" y="3204839"/>
            <a:ext cx="1038687" cy="1708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A260793-E14E-4A34-A5DA-AC3C0EFA967D}"/>
              </a:ext>
            </a:extLst>
          </p:cNvPr>
          <p:cNvSpPr txBox="1"/>
          <p:nvPr/>
        </p:nvSpPr>
        <p:spPr>
          <a:xfrm>
            <a:off x="9831220" y="2743174"/>
            <a:ext cx="167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Georgia" panose="02040502050405020303" pitchFamily="18" charset="0"/>
              </a:rPr>
              <a:t>Интегрированный глушитель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8BD775-F40A-4F9B-A82D-BD4548B8698A}"/>
              </a:ext>
            </a:extLst>
          </p:cNvPr>
          <p:cNvSpPr txBox="1"/>
          <p:nvPr/>
        </p:nvSpPr>
        <p:spPr>
          <a:xfrm>
            <a:off x="4846325" y="5804294"/>
            <a:ext cx="1265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Пружина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556383-7F59-4B1A-994E-3DFD9E2F6FD5}"/>
              </a:ext>
            </a:extLst>
          </p:cNvPr>
          <p:cNvSpPr txBox="1"/>
          <p:nvPr/>
        </p:nvSpPr>
        <p:spPr>
          <a:xfrm>
            <a:off x="3314086" y="5792008"/>
            <a:ext cx="159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Сбалансированное закрытие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000725-002F-46E4-8E5A-D0A669647955}"/>
              </a:ext>
            </a:extLst>
          </p:cNvPr>
          <p:cNvSpPr txBox="1"/>
          <p:nvPr/>
        </p:nvSpPr>
        <p:spPr>
          <a:xfrm>
            <a:off x="2270427" y="5777647"/>
            <a:ext cx="118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eorgia" panose="02040502050405020303" pitchFamily="18" charset="0"/>
              </a:rPr>
              <a:t>Уплотнение седла</a:t>
            </a:r>
          </a:p>
        </p:txBody>
      </p:sp>
    </p:spTree>
    <p:extLst>
      <p:ext uri="{BB962C8B-B14F-4D97-AF65-F5344CB8AC3E}">
        <p14:creationId xmlns:p14="http://schemas.microsoft.com/office/powerpoint/2010/main" val="14023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9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190C8-D7CE-4C1F-881F-5643BF9E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82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Исследования регулятора 149-АХ в реальных условиях в г. </a:t>
            </a:r>
            <a:r>
              <a:rPr lang="ru-RU" sz="3200" b="1" dirty="0" err="1">
                <a:latin typeface="Georgia" panose="02040502050405020303" pitchFamily="18" charset="0"/>
              </a:rPr>
              <a:t>Инджия</a:t>
            </a:r>
            <a:r>
              <a:rPr lang="ru-RU" sz="3200" b="1" dirty="0">
                <a:latin typeface="Georgia" panose="02040502050405020303" pitchFamily="18" charset="0"/>
              </a:rPr>
              <a:t>, </a:t>
            </a:r>
            <a:r>
              <a:rPr lang="ru-RU" sz="3200" b="1" dirty="0" err="1">
                <a:latin typeface="Georgia" panose="02040502050405020303" pitchFamily="18" charset="0"/>
              </a:rPr>
              <a:t>респ</a:t>
            </a:r>
            <a:r>
              <a:rPr lang="ru-RU" sz="3200" b="1" dirty="0">
                <a:latin typeface="Georgia" panose="02040502050405020303" pitchFamily="18" charset="0"/>
              </a:rPr>
              <a:t>. Сербия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B757C8-84AC-45CC-BD03-27575BA72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19" y="1287702"/>
            <a:ext cx="4657526" cy="28275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319F8B-9646-4C38-97BB-F58390D35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767" y="1287702"/>
            <a:ext cx="4321863" cy="28275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0BC7E6-67D6-4718-BDFF-5C55A0C44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035" y="4234647"/>
            <a:ext cx="7311929" cy="25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</TotalTime>
  <Words>278</Words>
  <Application>Microsoft Office PowerPoint</Application>
  <PresentationFormat>Широкоэкранный</PresentationFormat>
  <Paragraphs>36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Georgia</vt:lpstr>
      <vt:lpstr>Тема Office</vt:lpstr>
      <vt:lpstr>Пилотный осевой регулятор давления тип 149-АХ</vt:lpstr>
      <vt:lpstr>Конфигурации регулятора 149-АХ</vt:lpstr>
      <vt:lpstr>Конфигурации регулятора 149-АХ</vt:lpstr>
      <vt:lpstr>Исследования регулятора 149-АХ в реальных условиях в г. Инджия, респ. Сербия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Красулин</dc:creator>
  <cp:lastModifiedBy>Александр Красулин</cp:lastModifiedBy>
  <cp:revision>123</cp:revision>
  <dcterms:created xsi:type="dcterms:W3CDTF">2019-07-19T06:35:56Z</dcterms:created>
  <dcterms:modified xsi:type="dcterms:W3CDTF">2019-10-12T12:08:10Z</dcterms:modified>
</cp:coreProperties>
</file>