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sldIdLst>
    <p:sldId id="256" r:id="rId2"/>
    <p:sldId id="257" r:id="rId3"/>
    <p:sldId id="258" r:id="rId4"/>
    <p:sldId id="259" r:id="rId5"/>
    <p:sldId id="260" r:id="rId6"/>
    <p:sldId id="261" r:id="rId7"/>
    <p:sldId id="264" r:id="rId8"/>
    <p:sldId id="268" r:id="rId9"/>
    <p:sldId id="274" r:id="rId10"/>
    <p:sldId id="269" r:id="rId11"/>
    <p:sldId id="265" r:id="rId12"/>
    <p:sldId id="275" r:id="rId13"/>
    <p:sldId id="280" r:id="rId14"/>
    <p:sldId id="267" r:id="rId15"/>
    <p:sldId id="263" r:id="rId16"/>
    <p:sldId id="270" r:id="rId17"/>
    <p:sldId id="276" r:id="rId18"/>
    <p:sldId id="277" r:id="rId19"/>
    <p:sldId id="278" r:id="rId20"/>
    <p:sldId id="271" r:id="rId21"/>
    <p:sldId id="272" r:id="rId22"/>
    <p:sldId id="279" r:id="rId23"/>
    <p:sldId id="273"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152" autoAdjust="0"/>
    <p:restoredTop sz="94660"/>
  </p:normalViewPr>
  <p:slideViewPr>
    <p:cSldViewPr snapToGrid="0">
      <p:cViewPr varScale="1">
        <p:scale>
          <a:sx n="78" d="100"/>
          <a:sy n="78" d="100"/>
        </p:scale>
        <p:origin x="-108" y="-6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570A78F-6873-4CA2-8825-E7AD74ECA72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BA24E7F6-ECCC-4D91-A628-FC2E75AEB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51B1EBCD-EFFF-4B79-BC21-141897CD85B7}"/>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27CF3E6A-AA85-4019-A0C8-CAEA1BA6E35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BB513094-7F4F-4F94-8AF5-3E90FCE6D553}"/>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227838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BB102F9-505C-4AE2-A1C8-28A6623C935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F6CF020F-D137-4609-A576-6D7B87E4C60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8D64674-C91A-48D8-BFD7-5A3D2F8F901F}"/>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05EF43F4-70D1-4EF0-A02A-D8B2B18DF51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4F9BB3E0-FEEB-4AE2-901D-C8524C85EE58}"/>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284490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985E6DA6-B595-430A-9120-38966920EF2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9D63437E-DED0-43C5-AB31-E7A9677C91F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90B55A9-93B6-418E-87B7-3CB60B0F2B1A}"/>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C1329AA5-4AC5-4FC2-9247-07566FFC62C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8BBCD6D5-ED85-4C32-A3EE-035CB7F3AB1E}"/>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317288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A7B43E5-537E-40E0-AA30-D12771FDC6B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CB833123-EAF7-4BAC-B342-3A62EDF2E3A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403921B-101A-46FB-8E1E-63E9913A6BF0}"/>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131763FC-6BC6-41AD-A43A-1500F39097B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E16EE9B3-5FBB-4049-B18A-ED7E40FF6DCB}"/>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58786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6814FE0-9E49-4F14-A5CF-3B893B196D7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6FDF59E1-CF06-45AC-BB45-F3B47FAB5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04040BE3-D7FF-471F-88F5-9A14EF632145}"/>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32BD94AD-A0D0-473A-A55A-49C50E2CE9F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2FB4DFE1-4569-4975-A4EA-A44798AC9971}"/>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392155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EE6D08-66B8-47F4-BB5A-9C9B90FFBBD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427A368A-2609-4C04-811E-FF40CF3E40C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22BE74A1-42A2-46C9-924A-A1AFA5C9807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EF8F8001-4427-48A9-831D-AC36216D5B1F}"/>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6" name="Нижний колонтитул 5">
            <a:extLst>
              <a:ext uri="{FF2B5EF4-FFF2-40B4-BE49-F238E27FC236}">
                <a16:creationId xmlns="" xmlns:a16="http://schemas.microsoft.com/office/drawing/2014/main" id="{B38334B9-6C64-4C4F-847B-1BE5E97AF79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1ACE042A-A791-4156-8B2C-51FCACD79780}"/>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127587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D7C6A53-3868-4649-A7CC-181C903C8FD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9866FCF4-A157-4D14-BF18-754CBCC51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BCAD8F4E-1430-47C3-9B00-691D9D5D7CA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EDDDE0AD-8B90-47A3-9EEC-E854813604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427DA9C3-6028-489F-9E7E-F32F23FA35A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F6F9347B-D3D9-4225-B018-B2A251CFF7BF}"/>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8" name="Нижний колонтитул 7">
            <a:extLst>
              <a:ext uri="{FF2B5EF4-FFF2-40B4-BE49-F238E27FC236}">
                <a16:creationId xmlns="" xmlns:a16="http://schemas.microsoft.com/office/drawing/2014/main" id="{AB1BB65E-531A-4DB1-B87B-08EB82BBDCF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B4E3D540-27B7-4E7F-94AC-A897D2A61356}"/>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25753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D119BE0-7948-45FD-A47E-6D058D3E59F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E33700B3-6F17-4BAB-9BCB-3A769ABECAC3}"/>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4" name="Нижний колонтитул 3">
            <a:extLst>
              <a:ext uri="{FF2B5EF4-FFF2-40B4-BE49-F238E27FC236}">
                <a16:creationId xmlns="" xmlns:a16="http://schemas.microsoft.com/office/drawing/2014/main" id="{D0D7F48D-C5D1-47C2-8B77-0F1836542E1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1AE76F40-B674-4FD2-BE9D-D0BAFBD4C058}"/>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349271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358267E5-8827-4F23-B94B-1F5E5241980B}"/>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3" name="Нижний колонтитул 2">
            <a:extLst>
              <a:ext uri="{FF2B5EF4-FFF2-40B4-BE49-F238E27FC236}">
                <a16:creationId xmlns="" xmlns:a16="http://schemas.microsoft.com/office/drawing/2014/main" id="{CC04BDD9-AD94-4864-B4BB-B68ECEEC043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5DC7527C-7E8C-466E-94EA-15273BF6506F}"/>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50842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8250F2-9D76-4F9B-9E70-DE81FE9CEBA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E3E870A4-35D8-4FCD-A93B-982771A94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0BDF97BD-2C8A-4489-87E6-4F7821007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F6B9BFC1-7D87-4035-882C-CBF146C712A3}"/>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6" name="Нижний колонтитул 5">
            <a:extLst>
              <a:ext uri="{FF2B5EF4-FFF2-40B4-BE49-F238E27FC236}">
                <a16:creationId xmlns="" xmlns:a16="http://schemas.microsoft.com/office/drawing/2014/main" id="{64ACF241-20E2-4A0E-9B9E-B2F1A019E73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6EAAC546-6814-4EAD-8255-2992720250F6}"/>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407723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47BDA9F-1340-46A5-AEAD-C3BF59916B4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4BCB5F7D-5222-42D1-BAE8-ACDE5F5D6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957DF1E2-E2C0-4266-B1F6-3D080447B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5F3B6CF3-191D-4BBD-BEE7-DFFAAF1BB6D2}"/>
              </a:ext>
            </a:extLst>
          </p:cNvPr>
          <p:cNvSpPr>
            <a:spLocks noGrp="1"/>
          </p:cNvSpPr>
          <p:nvPr>
            <p:ph type="dt" sz="half" idx="10"/>
          </p:nvPr>
        </p:nvSpPr>
        <p:spPr/>
        <p:txBody>
          <a:bodyPr/>
          <a:lstStyle/>
          <a:p>
            <a:fld id="{D62F6A06-6681-45F1-B2FC-852B8729DA7D}" type="datetimeFigureOut">
              <a:rPr lang="ru-RU" smtClean="0"/>
              <a:pPr/>
              <a:t>21.05.2024</a:t>
            </a:fld>
            <a:endParaRPr lang="ru-RU"/>
          </a:p>
        </p:txBody>
      </p:sp>
      <p:sp>
        <p:nvSpPr>
          <p:cNvPr id="6" name="Нижний колонтитул 5">
            <a:extLst>
              <a:ext uri="{FF2B5EF4-FFF2-40B4-BE49-F238E27FC236}">
                <a16:creationId xmlns="" xmlns:a16="http://schemas.microsoft.com/office/drawing/2014/main" id="{83C27AB6-AA49-4E47-889B-B2238BCC8F0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A449268D-86AA-40F7-AA57-E553F2634EE8}"/>
              </a:ext>
            </a:extLst>
          </p:cNvPr>
          <p:cNvSpPr>
            <a:spLocks noGrp="1"/>
          </p:cNvSpPr>
          <p:nvPr>
            <p:ph type="sldNum" sz="quarter" idx="12"/>
          </p:nvPr>
        </p:nvSpPr>
        <p:spPr/>
        <p:txBody>
          <a:body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140670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A4E29A-5790-42B8-BB64-8517B80758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D2EA7073-E9E9-4B3A-8BBD-B46525FE1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6743712F-5716-4623-B4C6-20C4D5510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F6A06-6681-45F1-B2FC-852B8729DA7D}" type="datetimeFigureOut">
              <a:rPr lang="ru-RU" smtClean="0"/>
              <a:pPr/>
              <a:t>21.05.2024</a:t>
            </a:fld>
            <a:endParaRPr lang="ru-RU"/>
          </a:p>
        </p:txBody>
      </p:sp>
      <p:sp>
        <p:nvSpPr>
          <p:cNvPr id="5" name="Нижний колонтитул 4">
            <a:extLst>
              <a:ext uri="{FF2B5EF4-FFF2-40B4-BE49-F238E27FC236}">
                <a16:creationId xmlns="" xmlns:a16="http://schemas.microsoft.com/office/drawing/2014/main" id="{9F4F6769-6E18-4FFC-9BFC-BE66E95E4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9E7618B1-E736-46C9-87E3-B1C3662EBF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B30C9-A7C6-48E1-8B73-E980E9F3F5AB}" type="slidenum">
              <a:rPr lang="ru-RU" smtClean="0"/>
              <a:pPr/>
              <a:t>‹#›</a:t>
            </a:fld>
            <a:endParaRPr lang="ru-RU"/>
          </a:p>
        </p:txBody>
      </p:sp>
    </p:spTree>
    <p:extLst>
      <p:ext uri="{BB962C8B-B14F-4D97-AF65-F5344CB8AC3E}">
        <p14:creationId xmlns="" xmlns:p14="http://schemas.microsoft.com/office/powerpoint/2010/main" val="127900421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gasteh.pro/"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248040@mail.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0025AB3-EC75-4CBA-9898-41A910C9E01C}"/>
              </a:ext>
            </a:extLst>
          </p:cNvPr>
          <p:cNvSpPr>
            <a:spLocks noGrp="1"/>
          </p:cNvSpPr>
          <p:nvPr>
            <p:ph type="ctrTitle"/>
          </p:nvPr>
        </p:nvSpPr>
        <p:spPr>
          <a:xfrm>
            <a:off x="1524000" y="1033669"/>
            <a:ext cx="9144000" cy="1012136"/>
          </a:xfrm>
        </p:spPr>
        <p:txBody>
          <a:bodyPr>
            <a:normAutofit/>
            <a:scene3d>
              <a:camera prst="orthographicFront"/>
              <a:lightRig rig="threePt" dir="t"/>
            </a:scene3d>
            <a:sp3d extrusionH="57150" prstMaterial="metal">
              <a:bevelT w="50800" h="38100" prst="riblet"/>
              <a:bevelB w="38100" h="38100"/>
              <a:extrusionClr>
                <a:schemeClr val="tx1"/>
              </a:extrusionClr>
            </a:sp3d>
          </a:bodyPr>
          <a:lstStyle/>
          <a:p>
            <a:r>
              <a:rPr lang="ru-RU" sz="6600" b="1" dirty="0" smtClean="0">
                <a:effectLst>
                  <a:innerShdw blurRad="114300">
                    <a:prstClr val="black"/>
                  </a:innerShdw>
                </a:effectLst>
                <a:latin typeface="Georgia" panose="02040502050405020303" pitchFamily="18" charset="0"/>
              </a:rPr>
              <a:t>ГАЗТЕХ РУС</a:t>
            </a:r>
            <a:endParaRPr lang="ru-RU" sz="6600" b="1" dirty="0">
              <a:effectLst>
                <a:innerShdw blurRad="114300">
                  <a:prstClr val="black"/>
                </a:innerShdw>
              </a:effectLst>
              <a:latin typeface="Georgia" panose="02040502050405020303" pitchFamily="18" charset="0"/>
            </a:endParaRPr>
          </a:p>
        </p:txBody>
      </p:sp>
      <p:sp>
        <p:nvSpPr>
          <p:cNvPr id="3" name="Подзаголовок 2">
            <a:extLst>
              <a:ext uri="{FF2B5EF4-FFF2-40B4-BE49-F238E27FC236}">
                <a16:creationId xmlns="" xmlns:a16="http://schemas.microsoft.com/office/drawing/2014/main" id="{4665121F-6ECB-4C6C-91E1-B1A447D12C27}"/>
              </a:ext>
            </a:extLst>
          </p:cNvPr>
          <p:cNvSpPr>
            <a:spLocks noGrp="1"/>
          </p:cNvSpPr>
          <p:nvPr>
            <p:ph type="subTitle" idx="1"/>
          </p:nvPr>
        </p:nvSpPr>
        <p:spPr>
          <a:xfrm>
            <a:off x="1524000" y="2291965"/>
            <a:ext cx="9144000" cy="544000"/>
          </a:xfrm>
        </p:spPr>
        <p:txBody>
          <a:bodyPr/>
          <a:lstStyle/>
          <a:p>
            <a:r>
              <a:rPr lang="ru-RU" dirty="0">
                <a:latin typeface="Georgia" panose="02040502050405020303" pitchFamily="18" charset="0"/>
              </a:rPr>
              <a:t>Официальный представитель завода </a:t>
            </a:r>
            <a:r>
              <a:rPr lang="en-US" dirty="0" err="1">
                <a:latin typeface="Georgia" panose="02040502050405020303" pitchFamily="18" charset="0"/>
              </a:rPr>
              <a:t>GasTeh</a:t>
            </a:r>
            <a:r>
              <a:rPr lang="en-US" dirty="0">
                <a:latin typeface="Georgia" panose="02040502050405020303" pitchFamily="18" charset="0"/>
              </a:rPr>
              <a:t> </a:t>
            </a:r>
            <a:r>
              <a:rPr lang="ru-RU" dirty="0">
                <a:latin typeface="Georgia" panose="02040502050405020303" pitchFamily="18" charset="0"/>
              </a:rPr>
              <a:t>в России</a:t>
            </a:r>
          </a:p>
          <a:p>
            <a:endParaRPr lang="ru-RU" dirty="0"/>
          </a:p>
        </p:txBody>
      </p:sp>
      <p:pic>
        <p:nvPicPr>
          <p:cNvPr id="5" name="Рисунок 4">
            <a:extLst>
              <a:ext uri="{FF2B5EF4-FFF2-40B4-BE49-F238E27FC236}">
                <a16:creationId xmlns="" xmlns:a16="http://schemas.microsoft.com/office/drawing/2014/main" id="{CF6E2364-677E-44CB-A40C-0C9A37F8A67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07245" y="3082125"/>
            <a:ext cx="1577510" cy="2031044"/>
          </a:xfrm>
          <a:prstGeom prst="rect">
            <a:avLst/>
          </a:prstGeom>
        </p:spPr>
      </p:pic>
      <p:pic>
        <p:nvPicPr>
          <p:cNvPr id="4" name="richard-lacy-butterfly-effect-fonovaa-muzyka-dla-prezentacii_(mu.fm)">
            <a:hlinkClick r:id="" action="ppaction://media"/>
            <a:extLst>
              <a:ext uri="{FF2B5EF4-FFF2-40B4-BE49-F238E27FC236}">
                <a16:creationId xmlns="" xmlns:a16="http://schemas.microsoft.com/office/drawing/2014/main" id="{FDDF106F-3951-4258-A40A-F32F569E3011}"/>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1582400" y="0"/>
            <a:ext cx="609600" cy="609600"/>
          </a:xfrm>
          <a:prstGeom prst="rect">
            <a:avLst/>
          </a:prstGeom>
        </p:spPr>
      </p:pic>
    </p:spTree>
    <p:extLst>
      <p:ext uri="{BB962C8B-B14F-4D97-AF65-F5344CB8AC3E}">
        <p14:creationId xmlns="" xmlns:p14="http://schemas.microsoft.com/office/powerpoint/2010/main" val="126382544"/>
      </p:ext>
    </p:extLst>
  </p:cSld>
  <p:clrMapOvr>
    <a:masterClrMapping/>
  </p:clrMapOvr>
  <mc:AlternateContent xmlns:mc="http://schemas.openxmlformats.org/markup-compatibility/2006">
    <mc:Choice xmlns="" xmlns:p14="http://schemas.microsoft.com/office/powerpoint/2010/main" Requires="p14">
      <p:transition spd="slow" p14:dur="2000" advTm="5828"/>
    </mc:Choice>
    <mc:Fallback>
      <p:transition spd="slow" advTm="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par>
                          <p:cTn id="15" fill="hold">
                            <p:stCondLst>
                              <p:cond delay="4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1" repeatCount="indefinite" fill="hold" display="0">
                  <p:stCondLst>
                    <p:cond delay="indefinite"/>
                  </p:stCondLst>
                  <p:endCondLst>
                    <p:cond evt="onStopAudio" delay="0">
                      <p:tgtEl>
                        <p:sldTgt/>
                      </p:tgtEl>
                    </p:cond>
                  </p:endCondLst>
                </p:cTn>
                <p:tgtEl>
                  <p:spTgt spid="4"/>
                </p:tgtEl>
              </p:cMediaNode>
            </p:video>
          </p:childTnLst>
        </p:cTn>
      </p:par>
    </p:tnLst>
    <p:bldLst>
      <p:bldP spid="2" grpId="0"/>
      <p:bldP spid="3" grpId="0" build="p"/>
    </p:bldLst>
  </p:timing>
  <p:extLst mod="1">
    <p:ext uri="{E180D4A7-C9FB-4DFB-919C-405C955672EB}">
      <p14:showEvtLst xmlns="" xmlns:p14="http://schemas.microsoft.com/office/powerpoint/2010/main">
        <p14:playEvt time="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01784" y="1144939"/>
            <a:ext cx="5128591" cy="3139321"/>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100</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a:t>
            </a:r>
            <a:r>
              <a:rPr lang="ru-RU" dirty="0">
                <a:latin typeface="Georgia" panose="02040502050405020303" pitchFamily="18" charset="0"/>
              </a:rPr>
              <a:t>1 – 40 </a:t>
            </a:r>
            <a:r>
              <a:rPr lang="en-US" dirty="0">
                <a:latin typeface="Georgia" panose="02040502050405020303" pitchFamily="18" charset="0"/>
              </a:rPr>
              <a:t>bar</a:t>
            </a:r>
          </a:p>
          <a:p>
            <a:r>
              <a:rPr lang="ru-RU" dirty="0">
                <a:latin typeface="Georgia" panose="02040502050405020303" pitchFamily="18" charset="0"/>
              </a:rPr>
              <a:t>Типоразмеры: </a:t>
            </a:r>
            <a:r>
              <a:rPr lang="en-US" dirty="0">
                <a:latin typeface="Georgia" panose="02040502050405020303" pitchFamily="18" charset="0"/>
              </a:rPr>
              <a:t>DN25-DN</a:t>
            </a:r>
            <a:r>
              <a:rPr lang="ru-RU" dirty="0">
                <a:latin typeface="Georgia" panose="02040502050405020303" pitchFamily="18" charset="0"/>
              </a:rPr>
              <a:t>20</a:t>
            </a:r>
            <a:r>
              <a:rPr lang="en-US" dirty="0">
                <a:latin typeface="Georgia" panose="02040502050405020303" pitchFamily="18" charset="0"/>
              </a:rPr>
              <a:t>0 PN</a:t>
            </a:r>
            <a:r>
              <a:rPr lang="ru-RU" dirty="0">
                <a:latin typeface="Georgia" panose="02040502050405020303" pitchFamily="18" charset="0"/>
              </a:rPr>
              <a:t>64</a:t>
            </a:r>
            <a:r>
              <a:rPr lang="en-US" dirty="0">
                <a:latin typeface="Georgia" panose="02040502050405020303" pitchFamily="18" charset="0"/>
              </a:rPr>
              <a:t>/</a:t>
            </a:r>
            <a:r>
              <a:rPr lang="ru-RU" dirty="0">
                <a:latin typeface="Georgia" panose="02040502050405020303" pitchFamily="18" charset="0"/>
              </a:rPr>
              <a:t>100</a:t>
            </a:r>
            <a:r>
              <a:rPr lang="en-US" dirty="0">
                <a:latin typeface="Georgia" panose="02040502050405020303" pitchFamily="18" charset="0"/>
              </a:rPr>
              <a:t> ANSI</a:t>
            </a:r>
            <a:r>
              <a:rPr lang="ru-RU" dirty="0">
                <a:latin typeface="Georgia" panose="02040502050405020303" pitchFamily="18" charset="0"/>
              </a:rPr>
              <a:t>300/600</a:t>
            </a: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до 1,5%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326334" y="4574829"/>
            <a:ext cx="11539331" cy="369332"/>
          </a:xfrm>
          <a:prstGeom prst="rect">
            <a:avLst/>
          </a:prstGeom>
          <a:noFill/>
        </p:spPr>
        <p:txBody>
          <a:bodyPr wrap="square" rtlCol="0">
            <a:spAutoFit/>
          </a:bodyPr>
          <a:lstStyle/>
          <a:p>
            <a:pPr algn="just"/>
            <a:endParaRPr lang="ru-RU" dirty="0">
              <a:latin typeface="Georgia" panose="02040502050405020303" pitchFamily="18" charset="0"/>
            </a:endParaRP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Пилотный регулятор давления тип 149-</a:t>
            </a:r>
            <a:r>
              <a:rPr lang="en-US" sz="3200" b="1" dirty="0">
                <a:latin typeface="Georgia" panose="02040502050405020303" pitchFamily="18" charset="0"/>
              </a:rPr>
              <a:t>BV</a:t>
            </a:r>
            <a:endParaRPr lang="ru-RU" sz="3200" b="1" dirty="0">
              <a:latin typeface="Georgia" panose="02040502050405020303" pitchFamily="18" charset="0"/>
            </a:endParaRPr>
          </a:p>
        </p:txBody>
      </p:sp>
      <p:pic>
        <p:nvPicPr>
          <p:cNvPr id="3" name="Рисунок 2">
            <a:extLst>
              <a:ext uri="{FF2B5EF4-FFF2-40B4-BE49-F238E27FC236}">
                <a16:creationId xmlns="" xmlns:a16="http://schemas.microsoft.com/office/drawing/2014/main" id="{0EE54A6A-C882-495C-9DCE-D1B84DFD1B6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38200" y="990951"/>
            <a:ext cx="4596399" cy="3447299"/>
          </a:xfrm>
          <a:prstGeom prst="rect">
            <a:avLst/>
          </a:prstGeom>
        </p:spPr>
      </p:pic>
      <p:sp>
        <p:nvSpPr>
          <p:cNvPr id="8" name="TextBox 7">
            <a:extLst>
              <a:ext uri="{FF2B5EF4-FFF2-40B4-BE49-F238E27FC236}">
                <a16:creationId xmlns="" xmlns:a16="http://schemas.microsoft.com/office/drawing/2014/main" id="{DF2A5C6A-9C3E-41B8-A0CA-A79CC8B05A26}"/>
              </a:ext>
            </a:extLst>
          </p:cNvPr>
          <p:cNvSpPr txBox="1"/>
          <p:nvPr/>
        </p:nvSpPr>
        <p:spPr>
          <a:xfrm>
            <a:off x="326333" y="4574829"/>
            <a:ext cx="11539331" cy="1754326"/>
          </a:xfrm>
          <a:prstGeom prst="rect">
            <a:avLst/>
          </a:prstGeom>
          <a:noFill/>
        </p:spPr>
        <p:txBody>
          <a:bodyPr wrap="square" rtlCol="0">
            <a:spAutoFit/>
          </a:bodyPr>
          <a:lstStyle/>
          <a:p>
            <a:pPr algn="just"/>
            <a:r>
              <a:rPr lang="ru-RU" dirty="0">
                <a:latin typeface="Georgia" panose="02040502050405020303" pitchFamily="18" charset="0"/>
              </a:rPr>
              <a:t>Регулятор 149-</a:t>
            </a:r>
            <a:r>
              <a:rPr lang="en-US" dirty="0">
                <a:latin typeface="Georgia" panose="02040502050405020303" pitchFamily="18" charset="0"/>
              </a:rPr>
              <a:t>BV</a:t>
            </a:r>
            <a:r>
              <a:rPr lang="ru-RU" dirty="0">
                <a:latin typeface="Georgia" panose="02040502050405020303" pitchFamily="18" charset="0"/>
              </a:rPr>
              <a:t> имеет схожую  с  регулятором  139-</a:t>
            </a:r>
            <a:r>
              <a:rPr lang="en-US" dirty="0">
                <a:latin typeface="Georgia" panose="02040502050405020303" pitchFamily="18" charset="0"/>
              </a:rPr>
              <a:t>BV </a:t>
            </a:r>
            <a:r>
              <a:rPr lang="ru-RU" dirty="0">
                <a:latin typeface="Georgia" panose="02040502050405020303" pitchFamily="18" charset="0"/>
              </a:rPr>
              <a:t>конструкцию, но предназначен для высокого давления до 10 МПа. Данный регулятор с надежной конструкцией, простым и понятным обслуживанием, является одним из самых применяемых регуляторов для магистральных газопроводов как в России, так и за рубежом.  В связи с этим на рынке </a:t>
            </a:r>
            <a:r>
              <a:rPr lang="ru-RU" dirty="0" err="1">
                <a:latin typeface="Georgia" panose="02040502050405020303" pitchFamily="18" charset="0"/>
              </a:rPr>
              <a:t>газорегулирующего</a:t>
            </a:r>
            <a:r>
              <a:rPr lang="ru-RU" dirty="0">
                <a:latin typeface="Georgia" panose="02040502050405020303" pitchFamily="18" charset="0"/>
              </a:rPr>
              <a:t> оборудования появляются копии, которые так или иначе не могут полностью воплотить конструктивные особенности данного оборудования.</a:t>
            </a:r>
          </a:p>
        </p:txBody>
      </p:sp>
    </p:spTree>
    <p:extLst>
      <p:ext uri="{BB962C8B-B14F-4D97-AF65-F5344CB8AC3E}">
        <p14:creationId xmlns="" xmlns:p14="http://schemas.microsoft.com/office/powerpoint/2010/main" val="2347310116"/>
      </p:ext>
    </p:extLst>
  </p:cSld>
  <p:clrMapOvr>
    <a:masterClrMapping/>
  </p:clrMapOvr>
  <mc:AlternateContent xmlns:mc="http://schemas.openxmlformats.org/markup-compatibility/2006">
    <mc:Choice xmlns="" xmlns:p14="http://schemas.microsoft.com/office/powerpoint/2010/main" Requires="p14">
      <p:transition spd="slow" p14:dur="2000" advTm="27156"/>
    </mc:Choice>
    <mc:Fallback>
      <p:transition spd="slow" advTm="2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01784" y="1098694"/>
            <a:ext cx="5128591" cy="2585323"/>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250</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a:t>
            </a:r>
            <a:r>
              <a:rPr lang="ru-RU" dirty="0">
                <a:latin typeface="Georgia" panose="02040502050405020303" pitchFamily="18" charset="0"/>
              </a:rPr>
              <a:t>2 – 100 </a:t>
            </a:r>
            <a:r>
              <a:rPr lang="en-US" dirty="0">
                <a:latin typeface="Georgia" panose="02040502050405020303" pitchFamily="18" charset="0"/>
              </a:rPr>
              <a:t>bar</a:t>
            </a:r>
          </a:p>
          <a:p>
            <a:r>
              <a:rPr lang="ru-RU" dirty="0">
                <a:latin typeface="Georgia" panose="02040502050405020303" pitchFamily="18" charset="0"/>
              </a:rPr>
              <a:t>Типоразмеры: </a:t>
            </a:r>
            <a:r>
              <a:rPr lang="en-US" dirty="0">
                <a:latin typeface="Georgia" panose="02040502050405020303" pitchFamily="18" charset="0"/>
              </a:rPr>
              <a:t>DN25</a:t>
            </a:r>
            <a:r>
              <a:rPr lang="ru-RU" dirty="0">
                <a:latin typeface="Georgia" panose="02040502050405020303" pitchFamily="18" charset="0"/>
              </a:rPr>
              <a:t>, </a:t>
            </a:r>
            <a:r>
              <a:rPr lang="en-US" dirty="0">
                <a:latin typeface="Georgia" panose="02040502050405020303" pitchFamily="18" charset="0"/>
              </a:rPr>
              <a:t>DN50 ANSI</a:t>
            </a:r>
            <a:r>
              <a:rPr lang="ru-RU" dirty="0">
                <a:latin typeface="Georgia" panose="02040502050405020303" pitchFamily="18" charset="0"/>
              </a:rPr>
              <a:t>900/1500</a:t>
            </a:r>
          </a:p>
          <a:p>
            <a:r>
              <a:rPr lang="ru-RU" dirty="0">
                <a:latin typeface="Georgia" panose="02040502050405020303" pitchFamily="18" charset="0"/>
              </a:rPr>
              <a:t>Рабочие температуры: от - 20 до + 90</a:t>
            </a:r>
            <a:r>
              <a:rPr lang="en-US" dirty="0">
                <a:latin typeface="Georgia" panose="02040502050405020303" pitchFamily="18" charset="0"/>
              </a:rPr>
              <a:t>°</a:t>
            </a:r>
            <a:r>
              <a:rPr lang="ru-RU" dirty="0">
                <a:latin typeface="Georgia" panose="02040502050405020303" pitchFamily="18" charset="0"/>
              </a:rPr>
              <a:t>С </a:t>
            </a:r>
          </a:p>
          <a:p>
            <a:r>
              <a:rPr lang="ru-RU" dirty="0">
                <a:latin typeface="Georgia" panose="02040502050405020303" pitchFamily="18" charset="0"/>
              </a:rPr>
              <a:t>Класс точности: АС - 5%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Сжиженный природный газ(</a:t>
            </a:r>
            <a:r>
              <a:rPr lang="en-US" dirty="0">
                <a:latin typeface="Georgia" panose="02040502050405020303" pitchFamily="18" charset="0"/>
              </a:rPr>
              <a:t>C</a:t>
            </a:r>
            <a:r>
              <a:rPr lang="ru-RU" dirty="0">
                <a:latin typeface="Georgia" panose="02040502050405020303" pitchFamily="18" charset="0"/>
              </a:rPr>
              <a:t>ПГ), азот(</a:t>
            </a:r>
            <a:r>
              <a:rPr lang="en-US" dirty="0">
                <a:latin typeface="Georgia" panose="02040502050405020303" pitchFamily="18" charset="0"/>
              </a:rPr>
              <a:t>N2</a:t>
            </a:r>
            <a:r>
              <a:rPr lang="ru-RU" dirty="0">
                <a:latin typeface="Georgia" panose="02040502050405020303" pitchFamily="18" charset="0"/>
              </a:rPr>
              <a:t>), двуокись углерода(СО2)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207064" y="4024672"/>
            <a:ext cx="11539331" cy="1200329"/>
          </a:xfrm>
          <a:prstGeom prst="rect">
            <a:avLst/>
          </a:prstGeom>
          <a:noFill/>
        </p:spPr>
        <p:txBody>
          <a:bodyPr wrap="square" rtlCol="0">
            <a:spAutoFit/>
          </a:bodyPr>
          <a:lstStyle/>
          <a:p>
            <a:pPr algn="just"/>
            <a:r>
              <a:rPr lang="ru-RU" dirty="0">
                <a:latin typeface="Georgia" panose="02040502050405020303" pitchFamily="18" charset="0"/>
              </a:rPr>
              <a:t>128-P регулятор прямого действия предназначен для высокого входного давления до 25 МПа. Данный регулятор не имеет управляющего пилота и рычагов, поэтому малочувствителен к быстрым изменениям расхода. Клапан и седло имеют симметричную конструкцию, т. е. при повреждении уплотнения седла или клапана можно использовать обратные стороны данных деталей.</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Регулятор давления прямого действия тип 128-Р</a:t>
            </a:r>
          </a:p>
        </p:txBody>
      </p:sp>
      <p:pic>
        <p:nvPicPr>
          <p:cNvPr id="3" name="Рисунок 2">
            <a:extLst>
              <a:ext uri="{FF2B5EF4-FFF2-40B4-BE49-F238E27FC236}">
                <a16:creationId xmlns="" xmlns:a16="http://schemas.microsoft.com/office/drawing/2014/main" id="{81636895-5B8D-478F-88F3-79834A0D6D4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b="6894"/>
          <a:stretch/>
        </p:blipFill>
        <p:spPr>
          <a:xfrm>
            <a:off x="1261625" y="758041"/>
            <a:ext cx="3508513" cy="3266631"/>
          </a:xfrm>
          <a:prstGeom prst="rect">
            <a:avLst/>
          </a:prstGeom>
        </p:spPr>
      </p:pic>
    </p:spTree>
    <p:extLst>
      <p:ext uri="{BB962C8B-B14F-4D97-AF65-F5344CB8AC3E}">
        <p14:creationId xmlns="" xmlns:p14="http://schemas.microsoft.com/office/powerpoint/2010/main" val="372397506"/>
      </p:ext>
    </p:extLst>
  </p:cSld>
  <p:clrMapOvr>
    <a:masterClrMapping/>
  </p:clrMapOvr>
  <mc:AlternateContent xmlns:mc="http://schemas.openxmlformats.org/markup-compatibility/2006">
    <mc:Choice xmlns="" xmlns:p14="http://schemas.microsoft.com/office/powerpoint/2010/main" Requires="p14">
      <p:transition spd="slow" p14:dur="2000" advTm="24888"/>
    </mc:Choice>
    <mc:Fallback>
      <p:transition spd="slow" advTm="2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E003ABFA-1A8E-497C-A94A-C925E1CE673E}"/>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335638" y="1312449"/>
            <a:ext cx="5253809" cy="5480511"/>
          </a:xfrm>
        </p:spPr>
      </p:pic>
      <p:sp>
        <p:nvSpPr>
          <p:cNvPr id="6" name="Прямоугольник 5">
            <a:extLst>
              <a:ext uri="{FF2B5EF4-FFF2-40B4-BE49-F238E27FC236}">
                <a16:creationId xmlns="" xmlns:a16="http://schemas.microsoft.com/office/drawing/2014/main" id="{194A1A94-AE54-48BF-9768-4B005D35C2C4}"/>
              </a:ext>
            </a:extLst>
          </p:cNvPr>
          <p:cNvSpPr/>
          <p:nvPr/>
        </p:nvSpPr>
        <p:spPr>
          <a:xfrm>
            <a:off x="0" y="239697"/>
            <a:ext cx="12192000" cy="954107"/>
          </a:xfrm>
          <a:prstGeom prst="rect">
            <a:avLst/>
          </a:prstGeom>
        </p:spPr>
        <p:txBody>
          <a:bodyPr wrap="square">
            <a:spAutoFit/>
          </a:bodyPr>
          <a:lstStyle/>
          <a:p>
            <a:pPr algn="ctr"/>
            <a:r>
              <a:rPr lang="ru-RU" sz="3200" b="1" dirty="0">
                <a:latin typeface="Georgia" panose="02040502050405020303" pitchFamily="18" charset="0"/>
              </a:rPr>
              <a:t>Регулятор давления прямого действия тип 128-Р</a:t>
            </a:r>
          </a:p>
          <a:p>
            <a:pPr algn="ctr"/>
            <a:r>
              <a:rPr lang="ru-RU" sz="2400" b="1" dirty="0">
                <a:latin typeface="Georgia" panose="02040502050405020303" pitchFamily="18" charset="0"/>
              </a:rPr>
              <a:t>Схема</a:t>
            </a:r>
            <a:endParaRPr lang="ru-RU" sz="2400" dirty="0"/>
          </a:p>
        </p:txBody>
      </p:sp>
      <p:cxnSp>
        <p:nvCxnSpPr>
          <p:cNvPr id="9" name="Прямая со стрелкой 8">
            <a:extLst>
              <a:ext uri="{FF2B5EF4-FFF2-40B4-BE49-F238E27FC236}">
                <a16:creationId xmlns="" xmlns:a16="http://schemas.microsoft.com/office/drawing/2014/main" id="{392B1F7E-8720-464A-9EE0-A1321B46ED08}"/>
              </a:ext>
            </a:extLst>
          </p:cNvPr>
          <p:cNvCxnSpPr>
            <a:cxnSpLocks/>
          </p:cNvCxnSpPr>
          <p:nvPr/>
        </p:nvCxnSpPr>
        <p:spPr>
          <a:xfrm flipH="1">
            <a:off x="5748894" y="3597737"/>
            <a:ext cx="2865264" cy="914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 xmlns:a16="http://schemas.microsoft.com/office/drawing/2014/main" id="{94018178-9192-4A9D-9F07-F23D7F4A330C}"/>
              </a:ext>
            </a:extLst>
          </p:cNvPr>
          <p:cNvCxnSpPr>
            <a:cxnSpLocks/>
          </p:cNvCxnSpPr>
          <p:nvPr/>
        </p:nvCxnSpPr>
        <p:spPr>
          <a:xfrm flipH="1">
            <a:off x="5633333" y="4337508"/>
            <a:ext cx="3005535" cy="9965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4AE9F46D-80AC-4801-8AF1-9AF99E34E092}"/>
              </a:ext>
            </a:extLst>
          </p:cNvPr>
          <p:cNvSpPr txBox="1"/>
          <p:nvPr/>
        </p:nvSpPr>
        <p:spPr>
          <a:xfrm>
            <a:off x="8650700" y="3274571"/>
            <a:ext cx="3941685" cy="646331"/>
          </a:xfrm>
          <a:prstGeom prst="rect">
            <a:avLst/>
          </a:prstGeom>
          <a:noFill/>
        </p:spPr>
        <p:txBody>
          <a:bodyPr wrap="square" rtlCol="0">
            <a:spAutoFit/>
          </a:bodyPr>
          <a:lstStyle/>
          <a:p>
            <a:r>
              <a:rPr lang="ru-RU" dirty="0">
                <a:latin typeface="Georgia" panose="02040502050405020303" pitchFamily="18" charset="0"/>
              </a:rPr>
              <a:t>Симметричный клапан</a:t>
            </a:r>
          </a:p>
          <a:p>
            <a:endParaRPr lang="ru-RU" dirty="0">
              <a:latin typeface="Georgia" panose="02040502050405020303" pitchFamily="18" charset="0"/>
            </a:endParaRPr>
          </a:p>
        </p:txBody>
      </p:sp>
      <p:sp>
        <p:nvSpPr>
          <p:cNvPr id="17" name="TextBox 16">
            <a:extLst>
              <a:ext uri="{FF2B5EF4-FFF2-40B4-BE49-F238E27FC236}">
                <a16:creationId xmlns="" xmlns:a16="http://schemas.microsoft.com/office/drawing/2014/main" id="{AD993A45-1123-4030-8B95-B44C66B37E5D}"/>
              </a:ext>
            </a:extLst>
          </p:cNvPr>
          <p:cNvSpPr txBox="1"/>
          <p:nvPr/>
        </p:nvSpPr>
        <p:spPr>
          <a:xfrm>
            <a:off x="8650700" y="4052704"/>
            <a:ext cx="3480047" cy="369332"/>
          </a:xfrm>
          <a:prstGeom prst="rect">
            <a:avLst/>
          </a:prstGeom>
          <a:noFill/>
        </p:spPr>
        <p:txBody>
          <a:bodyPr wrap="square" rtlCol="0">
            <a:spAutoFit/>
          </a:bodyPr>
          <a:lstStyle/>
          <a:p>
            <a:r>
              <a:rPr lang="ru-RU" dirty="0">
                <a:latin typeface="Georgia" panose="02040502050405020303" pitchFamily="18" charset="0"/>
              </a:rPr>
              <a:t>Симметричное седло</a:t>
            </a:r>
          </a:p>
        </p:txBody>
      </p:sp>
      <p:cxnSp>
        <p:nvCxnSpPr>
          <p:cNvPr id="7" name="Прямая со стрелкой 6">
            <a:extLst>
              <a:ext uri="{FF2B5EF4-FFF2-40B4-BE49-F238E27FC236}">
                <a16:creationId xmlns="" xmlns:a16="http://schemas.microsoft.com/office/drawing/2014/main" id="{DE1E51FA-480A-4E29-AC2F-A53DC39D22F5}"/>
              </a:ext>
            </a:extLst>
          </p:cNvPr>
          <p:cNvCxnSpPr>
            <a:cxnSpLocks/>
          </p:cNvCxnSpPr>
          <p:nvPr/>
        </p:nvCxnSpPr>
        <p:spPr>
          <a:xfrm>
            <a:off x="3335638" y="2316476"/>
            <a:ext cx="1838568" cy="5181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 xmlns:a16="http://schemas.microsoft.com/office/drawing/2014/main" id="{01EABA96-DE86-4AE2-82E4-88EC6E49B2FE}"/>
              </a:ext>
            </a:extLst>
          </p:cNvPr>
          <p:cNvCxnSpPr>
            <a:cxnSpLocks/>
          </p:cNvCxnSpPr>
          <p:nvPr/>
        </p:nvCxnSpPr>
        <p:spPr>
          <a:xfrm>
            <a:off x="3286040" y="4835767"/>
            <a:ext cx="1327400" cy="52842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8" name="Прямая со стрелкой 17">
            <a:extLst>
              <a:ext uri="{FF2B5EF4-FFF2-40B4-BE49-F238E27FC236}">
                <a16:creationId xmlns="" xmlns:a16="http://schemas.microsoft.com/office/drawing/2014/main" id="{D8BC61DE-6981-4D52-ABBC-49D4E4581F63}"/>
              </a:ext>
            </a:extLst>
          </p:cNvPr>
          <p:cNvCxnSpPr>
            <a:cxnSpLocks/>
          </p:cNvCxnSpPr>
          <p:nvPr/>
        </p:nvCxnSpPr>
        <p:spPr>
          <a:xfrm>
            <a:off x="3286040" y="4237370"/>
            <a:ext cx="2007276" cy="75460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 xmlns:a16="http://schemas.microsoft.com/office/drawing/2014/main" id="{1D31A9E9-10BB-4EFC-98F3-401832E2891B}"/>
              </a:ext>
            </a:extLst>
          </p:cNvPr>
          <p:cNvSpPr txBox="1"/>
          <p:nvPr/>
        </p:nvSpPr>
        <p:spPr>
          <a:xfrm>
            <a:off x="213065" y="1978155"/>
            <a:ext cx="3219640" cy="369332"/>
          </a:xfrm>
          <a:prstGeom prst="rect">
            <a:avLst/>
          </a:prstGeom>
          <a:noFill/>
        </p:spPr>
        <p:txBody>
          <a:bodyPr wrap="square" rtlCol="0">
            <a:spAutoFit/>
          </a:bodyPr>
          <a:lstStyle/>
          <a:p>
            <a:r>
              <a:rPr lang="ru-RU" dirty="0">
                <a:latin typeface="Georgia" panose="02040502050405020303" pitchFamily="18" charset="0"/>
              </a:rPr>
              <a:t>Контрольное давление</a:t>
            </a:r>
          </a:p>
        </p:txBody>
      </p:sp>
      <p:sp>
        <p:nvSpPr>
          <p:cNvPr id="29" name="TextBox 28">
            <a:extLst>
              <a:ext uri="{FF2B5EF4-FFF2-40B4-BE49-F238E27FC236}">
                <a16:creationId xmlns="" xmlns:a16="http://schemas.microsoft.com/office/drawing/2014/main" id="{D03B1026-B1A6-4992-B7F8-F20F59901680}"/>
              </a:ext>
            </a:extLst>
          </p:cNvPr>
          <p:cNvSpPr txBox="1"/>
          <p:nvPr/>
        </p:nvSpPr>
        <p:spPr>
          <a:xfrm>
            <a:off x="594804" y="3930059"/>
            <a:ext cx="2740835" cy="369332"/>
          </a:xfrm>
          <a:prstGeom prst="rect">
            <a:avLst/>
          </a:prstGeom>
          <a:noFill/>
        </p:spPr>
        <p:txBody>
          <a:bodyPr wrap="square" rtlCol="0">
            <a:spAutoFit/>
          </a:bodyPr>
          <a:lstStyle/>
          <a:p>
            <a:r>
              <a:rPr lang="ru-RU" dirty="0">
                <a:latin typeface="Georgia" panose="02040502050405020303" pitchFamily="18" charset="0"/>
              </a:rPr>
              <a:t>Выходное давление</a:t>
            </a:r>
          </a:p>
        </p:txBody>
      </p:sp>
      <p:sp>
        <p:nvSpPr>
          <p:cNvPr id="30" name="TextBox 29">
            <a:extLst>
              <a:ext uri="{FF2B5EF4-FFF2-40B4-BE49-F238E27FC236}">
                <a16:creationId xmlns="" xmlns:a16="http://schemas.microsoft.com/office/drawing/2014/main" id="{D298F95B-C6DE-44F8-9210-EEC866DD2CC9}"/>
              </a:ext>
            </a:extLst>
          </p:cNvPr>
          <p:cNvSpPr txBox="1"/>
          <p:nvPr/>
        </p:nvSpPr>
        <p:spPr>
          <a:xfrm>
            <a:off x="843379" y="4512137"/>
            <a:ext cx="2442661" cy="369332"/>
          </a:xfrm>
          <a:prstGeom prst="rect">
            <a:avLst/>
          </a:prstGeom>
          <a:noFill/>
        </p:spPr>
        <p:txBody>
          <a:bodyPr wrap="square" rtlCol="0">
            <a:spAutoFit/>
          </a:bodyPr>
          <a:lstStyle/>
          <a:p>
            <a:r>
              <a:rPr lang="ru-RU" dirty="0">
                <a:latin typeface="Georgia" panose="02040502050405020303" pitchFamily="18" charset="0"/>
              </a:rPr>
              <a:t>Входное давление</a:t>
            </a:r>
          </a:p>
        </p:txBody>
      </p:sp>
    </p:spTree>
    <p:extLst>
      <p:ext uri="{BB962C8B-B14F-4D97-AF65-F5344CB8AC3E}">
        <p14:creationId xmlns="" xmlns:p14="http://schemas.microsoft.com/office/powerpoint/2010/main" val="34624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3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4500"/>
                            </p:stCondLst>
                            <p:childTnLst>
                              <p:par>
                                <p:cTn id="33" presetID="53"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5000"/>
                            </p:stCondLst>
                            <p:childTnLst>
                              <p:par>
                                <p:cTn id="39" presetID="53" presetClass="entr" presetSubtype="16"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par>
                          <p:cTn id="44" fill="hold">
                            <p:stCondLst>
                              <p:cond delay="55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6000"/>
                            </p:stCondLst>
                            <p:childTnLst>
                              <p:par>
                                <p:cTn id="51" presetID="53"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par>
                          <p:cTn id="56" fill="hold">
                            <p:stCondLst>
                              <p:cond delay="6500"/>
                            </p:stCondLst>
                            <p:childTnLst>
                              <p:par>
                                <p:cTn id="57" presetID="53" presetClass="entr" presetSubtype="16"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animEffect transition="in" filter="fade">
                                      <p:cBhvr>
                                        <p:cTn id="61" dur="500"/>
                                        <p:tgtEl>
                                          <p:spTgt spid="29"/>
                                        </p:tgtEl>
                                      </p:cBhvr>
                                    </p:animEffect>
                                  </p:childTnLst>
                                </p:cTn>
                              </p:par>
                            </p:childTnLst>
                          </p:cTn>
                        </p:par>
                        <p:par>
                          <p:cTn id="62" fill="hold">
                            <p:stCondLst>
                              <p:cond delay="7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7500"/>
                            </p:stCondLst>
                            <p:childTnLst>
                              <p:par>
                                <p:cTn id="69" presetID="53" presetClass="entr" presetSubtype="16"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91E0BF5-BD68-4C2A-92D9-EE22807B801D}"/>
              </a:ext>
            </a:extLst>
          </p:cNvPr>
          <p:cNvSpPr>
            <a:spLocks noGrp="1"/>
          </p:cNvSpPr>
          <p:nvPr>
            <p:ph type="title"/>
          </p:nvPr>
        </p:nvSpPr>
        <p:spPr>
          <a:xfrm>
            <a:off x="0" y="0"/>
            <a:ext cx="12192000" cy="1899821"/>
          </a:xfrm>
        </p:spPr>
        <p:txBody>
          <a:bodyPr>
            <a:normAutofit/>
          </a:bodyPr>
          <a:lstStyle/>
          <a:p>
            <a:pPr algn="ctr"/>
            <a:r>
              <a:rPr lang="ru-RU" sz="3200" b="1" dirty="0">
                <a:latin typeface="Georgia" panose="02040502050405020303" pitchFamily="18" charset="0"/>
              </a:rPr>
              <a:t>Инновационные разработки завода </a:t>
            </a:r>
            <a:r>
              <a:rPr lang="en-US" sz="3200" b="1" dirty="0" err="1">
                <a:latin typeface="Georgia" panose="02040502050405020303" pitchFamily="18" charset="0"/>
              </a:rPr>
              <a:t>GasTeh</a:t>
            </a:r>
            <a:endParaRPr lang="ru-RU" sz="3200" b="1" dirty="0">
              <a:latin typeface="Georgia" panose="02040502050405020303" pitchFamily="18" charset="0"/>
            </a:endParaRPr>
          </a:p>
        </p:txBody>
      </p:sp>
      <p:pic>
        <p:nvPicPr>
          <p:cNvPr id="4" name="Рисунок 3">
            <a:extLst>
              <a:ext uri="{FF2B5EF4-FFF2-40B4-BE49-F238E27FC236}">
                <a16:creationId xmlns="" xmlns:a16="http://schemas.microsoft.com/office/drawing/2014/main" id="{A4CE0CBF-83E0-46FD-8C57-C8C95AC4DA8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51398" y="5713150"/>
            <a:ext cx="889204" cy="1144850"/>
          </a:xfrm>
          <a:prstGeom prst="rect">
            <a:avLst/>
          </a:prstGeom>
        </p:spPr>
      </p:pic>
      <p:pic>
        <p:nvPicPr>
          <p:cNvPr id="5" name="Рисунок 4">
            <a:extLst>
              <a:ext uri="{FF2B5EF4-FFF2-40B4-BE49-F238E27FC236}">
                <a16:creationId xmlns="" xmlns:a16="http://schemas.microsoft.com/office/drawing/2014/main" id="{CBFF2B20-EC4A-4F97-B15A-8BE39F60461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9013" y="1899821"/>
            <a:ext cx="3739409" cy="3218975"/>
          </a:xfrm>
          <a:prstGeom prst="rect">
            <a:avLst/>
          </a:prstGeom>
        </p:spPr>
      </p:pic>
      <p:pic>
        <p:nvPicPr>
          <p:cNvPr id="6" name="Рисунок 5">
            <a:extLst>
              <a:ext uri="{FF2B5EF4-FFF2-40B4-BE49-F238E27FC236}">
                <a16:creationId xmlns="" xmlns:a16="http://schemas.microsoft.com/office/drawing/2014/main" id="{51269572-4C8F-4D2F-B03D-CABDBF3B93A1}"/>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7799" t="20966" r="22390" b="25341"/>
          <a:stretch/>
        </p:blipFill>
        <p:spPr>
          <a:xfrm>
            <a:off x="7120995" y="2077373"/>
            <a:ext cx="4861992" cy="3218975"/>
          </a:xfrm>
          <a:prstGeom prst="rect">
            <a:avLst/>
          </a:prstGeom>
        </p:spPr>
      </p:pic>
      <p:pic>
        <p:nvPicPr>
          <p:cNvPr id="7" name="Рисунок 6">
            <a:extLst>
              <a:ext uri="{FF2B5EF4-FFF2-40B4-BE49-F238E27FC236}">
                <a16:creationId xmlns="" xmlns:a16="http://schemas.microsoft.com/office/drawing/2014/main" id="{E5638374-CB34-4FE0-9AAD-2FCA297DE02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61811" y="2317071"/>
            <a:ext cx="2945795" cy="3218975"/>
          </a:xfrm>
          <a:prstGeom prst="rect">
            <a:avLst/>
          </a:prstGeom>
        </p:spPr>
      </p:pic>
    </p:spTree>
    <p:extLst>
      <p:ext uri="{BB962C8B-B14F-4D97-AF65-F5344CB8AC3E}">
        <p14:creationId xmlns="" xmlns:p14="http://schemas.microsoft.com/office/powerpoint/2010/main" val="33099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078027" y="1041674"/>
            <a:ext cx="6858659" cy="2862322"/>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20</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0,0</a:t>
            </a:r>
            <a:r>
              <a:rPr lang="ru-RU" dirty="0">
                <a:latin typeface="Georgia" panose="02040502050405020303" pitchFamily="18" charset="0"/>
              </a:rPr>
              <a:t>2</a:t>
            </a:r>
            <a:r>
              <a:rPr lang="en-US" dirty="0">
                <a:latin typeface="Georgia" panose="02040502050405020303" pitchFamily="18" charset="0"/>
              </a:rPr>
              <a:t> – </a:t>
            </a:r>
            <a:r>
              <a:rPr lang="ru-RU" dirty="0">
                <a:latin typeface="Georgia" panose="02040502050405020303" pitchFamily="18" charset="0"/>
              </a:rPr>
              <a:t>12</a:t>
            </a:r>
            <a:r>
              <a:rPr lang="en-US" dirty="0">
                <a:latin typeface="Georgia" panose="02040502050405020303" pitchFamily="18" charset="0"/>
              </a:rPr>
              <a:t> bar</a:t>
            </a:r>
          </a:p>
          <a:p>
            <a:r>
              <a:rPr lang="ru-RU" dirty="0">
                <a:latin typeface="Georgia" panose="02040502050405020303" pitchFamily="18" charset="0"/>
              </a:rPr>
              <a:t>Типоразмеры: </a:t>
            </a:r>
            <a:r>
              <a:rPr lang="en-US" dirty="0">
                <a:latin typeface="Georgia" panose="02040502050405020303" pitchFamily="18" charset="0"/>
              </a:rPr>
              <a:t>DN25</a:t>
            </a:r>
            <a:r>
              <a:rPr lang="ru-RU" dirty="0">
                <a:latin typeface="Georgia" panose="02040502050405020303" pitchFamily="18" charset="0"/>
              </a:rPr>
              <a:t>/80; </a:t>
            </a:r>
            <a:r>
              <a:rPr lang="en-US" dirty="0">
                <a:latin typeface="Georgia" panose="02040502050405020303" pitchFamily="18" charset="0"/>
              </a:rPr>
              <a:t>DN</a:t>
            </a:r>
            <a:r>
              <a:rPr lang="ru-RU" dirty="0">
                <a:latin typeface="Georgia" panose="02040502050405020303" pitchFamily="18" charset="0"/>
              </a:rPr>
              <a:t>40/100, </a:t>
            </a:r>
            <a:r>
              <a:rPr lang="en-US" dirty="0">
                <a:latin typeface="Georgia" panose="02040502050405020303" pitchFamily="18" charset="0"/>
              </a:rPr>
              <a:t>DN</a:t>
            </a:r>
            <a:r>
              <a:rPr lang="ru-RU" dirty="0">
                <a:latin typeface="Georgia" panose="02040502050405020303" pitchFamily="18" charset="0"/>
              </a:rPr>
              <a:t>50/150, </a:t>
            </a:r>
            <a:r>
              <a:rPr lang="en-US" dirty="0">
                <a:latin typeface="Georgia" panose="02040502050405020303" pitchFamily="18" charset="0"/>
              </a:rPr>
              <a:t>DN</a:t>
            </a:r>
            <a:r>
              <a:rPr lang="ru-RU" dirty="0">
                <a:latin typeface="Georgia" panose="02040502050405020303" pitchFamily="18" charset="0"/>
              </a:rPr>
              <a:t>6</a:t>
            </a:r>
            <a:r>
              <a:rPr lang="en-US" dirty="0">
                <a:latin typeface="Georgia" panose="02040502050405020303" pitchFamily="18" charset="0"/>
              </a:rPr>
              <a:t>5</a:t>
            </a:r>
            <a:r>
              <a:rPr lang="ru-RU" dirty="0">
                <a:latin typeface="Georgia" panose="02040502050405020303" pitchFamily="18" charset="0"/>
              </a:rPr>
              <a:t>/15(200), </a:t>
            </a:r>
            <a:r>
              <a:rPr lang="en-US" dirty="0">
                <a:latin typeface="Georgia" panose="02040502050405020303" pitchFamily="18" charset="0"/>
              </a:rPr>
              <a:t>DN</a:t>
            </a:r>
            <a:r>
              <a:rPr lang="ru-RU" dirty="0">
                <a:latin typeface="Georgia" panose="02040502050405020303" pitchFamily="18" charset="0"/>
              </a:rPr>
              <a:t>80/200(250), </a:t>
            </a:r>
            <a:r>
              <a:rPr lang="en-US" dirty="0">
                <a:latin typeface="Georgia" panose="02040502050405020303" pitchFamily="18" charset="0"/>
              </a:rPr>
              <a:t>DN</a:t>
            </a:r>
            <a:r>
              <a:rPr lang="ru-RU" dirty="0">
                <a:latin typeface="Georgia" panose="02040502050405020303" pitchFamily="18" charset="0"/>
              </a:rPr>
              <a:t>100/300 </a:t>
            </a:r>
            <a:r>
              <a:rPr lang="en-US" dirty="0">
                <a:latin typeface="Georgia" panose="02040502050405020303" pitchFamily="18" charset="0"/>
              </a:rPr>
              <a:t> PN16/25 ANSI150</a:t>
            </a:r>
            <a:endParaRPr lang="ru-RU" dirty="0">
              <a:latin typeface="Georgia" panose="02040502050405020303" pitchFamily="18" charset="0"/>
            </a:endParaRP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до 2,5%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255314" y="3903996"/>
            <a:ext cx="11539331" cy="2862322"/>
          </a:xfrm>
          <a:prstGeom prst="rect">
            <a:avLst/>
          </a:prstGeom>
          <a:noFill/>
        </p:spPr>
        <p:txBody>
          <a:bodyPr wrap="square" rtlCol="0">
            <a:spAutoFit/>
          </a:bodyPr>
          <a:lstStyle/>
          <a:p>
            <a:pPr algn="just"/>
            <a:r>
              <a:rPr lang="ru-RU" dirty="0">
                <a:latin typeface="Georgia" panose="02040502050405020303" pitchFamily="18" charset="0"/>
              </a:rPr>
              <a:t>Регулятор 135-AX это осевой регулятор с пилотным управлением. Данный регулятор является аварийно-открытым и может применяться в системе «регулятор + регулятор-монитор». То есть в случае аварии данный регулятор остается открытым, а подача газа осуществляется с помощью регулятора-монитора. </a:t>
            </a:r>
          </a:p>
          <a:p>
            <a:pPr algn="just"/>
            <a:r>
              <a:rPr lang="ru-RU" dirty="0">
                <a:latin typeface="Georgia" panose="02040502050405020303" pitchFamily="18" charset="0"/>
              </a:rPr>
              <a:t>Основной инновацией данного регулятора является его конструкция, обеспечивающая шумоподавление на 25 дБ, что позволяет снизить затраты на комплекс дополнительной шумоизоляции газорегуляторных пунктов. Данных показателей удалось достичь за счет того, что выходная часть корпуса в три раза больше входной, а так же с помощью четырех ступеней </a:t>
            </a:r>
            <a:r>
              <a:rPr lang="ru-RU" dirty="0" err="1">
                <a:latin typeface="Georgia" panose="02040502050405020303" pitchFamily="18" charset="0"/>
              </a:rPr>
              <a:t>шумоглушения</a:t>
            </a:r>
            <a:r>
              <a:rPr lang="ru-RU" dirty="0">
                <a:latin typeface="Georgia" panose="02040502050405020303" pitchFamily="18" charset="0"/>
              </a:rPr>
              <a:t>, встроенных в корпус регулятора. Такая компоновка позволила равномерно распределить поток газа по всей полости корпуса регулятора и не только значительно снизить шум, но и серьезно увеличить его пропускную способность. Конструкция регулятора 135-AX запатентована компанией «</a:t>
            </a:r>
            <a:r>
              <a:rPr lang="ru-RU" dirty="0" err="1">
                <a:latin typeface="Georgia" panose="02040502050405020303" pitchFamily="18" charset="0"/>
              </a:rPr>
              <a:t>GasTeh</a:t>
            </a:r>
            <a:r>
              <a:rPr lang="ru-RU" dirty="0">
                <a:latin typeface="Georgia" panose="02040502050405020303" pitchFamily="18" charset="0"/>
              </a:rPr>
              <a:t>» на мировом рынке.</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Пилотный осевой регулятор давления тип 135-АХ</a:t>
            </a:r>
          </a:p>
        </p:txBody>
      </p:sp>
      <p:pic>
        <p:nvPicPr>
          <p:cNvPr id="3" name="Рисунок 2">
            <a:extLst>
              <a:ext uri="{FF2B5EF4-FFF2-40B4-BE49-F238E27FC236}">
                <a16:creationId xmlns="" xmlns:a16="http://schemas.microsoft.com/office/drawing/2014/main" id="{8E092C5A-D4A6-4CB5-AE1F-3CED37FF9FC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7258" y="763007"/>
            <a:ext cx="3696070" cy="3181668"/>
          </a:xfrm>
          <a:prstGeom prst="rect">
            <a:avLst/>
          </a:prstGeom>
        </p:spPr>
      </p:pic>
    </p:spTree>
    <p:extLst>
      <p:ext uri="{BB962C8B-B14F-4D97-AF65-F5344CB8AC3E}">
        <p14:creationId xmlns="" xmlns:p14="http://schemas.microsoft.com/office/powerpoint/2010/main" val="3246932631"/>
      </p:ext>
    </p:extLst>
  </p:cSld>
  <p:clrMapOvr>
    <a:masterClrMapping/>
  </p:clrMapOvr>
  <mc:AlternateContent xmlns:mc="http://schemas.openxmlformats.org/markup-compatibility/2006">
    <mc:Choice xmlns="" xmlns:p14="http://schemas.microsoft.com/office/powerpoint/2010/main" Requires="p14">
      <p:transition spd="slow" p14:dur="2000" advTm="23325"/>
    </mc:Choice>
    <mc:Fallback>
      <p:transition spd="slow" advTm="2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12734" y="1205947"/>
            <a:ext cx="6217938" cy="2862322"/>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1</a:t>
            </a:r>
            <a:r>
              <a:rPr lang="ru-RU" dirty="0">
                <a:latin typeface="Georgia" panose="02040502050405020303" pitchFamily="18" charset="0"/>
              </a:rPr>
              <a:t>00</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0,</a:t>
            </a:r>
            <a:r>
              <a:rPr lang="ru-RU" dirty="0">
                <a:latin typeface="Georgia" panose="02040502050405020303" pitchFamily="18" charset="0"/>
              </a:rPr>
              <a:t>15</a:t>
            </a:r>
            <a:r>
              <a:rPr lang="en-US" dirty="0">
                <a:latin typeface="Georgia" panose="02040502050405020303" pitchFamily="18" charset="0"/>
              </a:rPr>
              <a:t> – </a:t>
            </a:r>
            <a:r>
              <a:rPr lang="ru-RU" dirty="0">
                <a:latin typeface="Georgia" panose="02040502050405020303" pitchFamily="18" charset="0"/>
              </a:rPr>
              <a:t>3</a:t>
            </a:r>
            <a:r>
              <a:rPr lang="en-US" dirty="0">
                <a:latin typeface="Georgia" panose="02040502050405020303" pitchFamily="18" charset="0"/>
              </a:rPr>
              <a:t> bar</a:t>
            </a:r>
            <a:r>
              <a:rPr lang="ru-RU" dirty="0" smtClean="0">
                <a:latin typeface="Georgia" panose="02040502050405020303" pitchFamily="18" charset="0"/>
              </a:rPr>
              <a:t>(12</a:t>
            </a:r>
            <a:r>
              <a:rPr lang="en-US" dirty="0" smtClean="0">
                <a:latin typeface="Georgia" panose="02040502050405020303" pitchFamily="18" charset="0"/>
              </a:rPr>
              <a:t>5</a:t>
            </a:r>
            <a:r>
              <a:rPr lang="ru-RU" dirty="0" smtClean="0">
                <a:latin typeface="Georgia" panose="02040502050405020303" pitchFamily="18" charset="0"/>
              </a:rPr>
              <a:t>-АХ-</a:t>
            </a:r>
            <a:r>
              <a:rPr lang="en-US" dirty="0">
                <a:latin typeface="Georgia" panose="02040502050405020303" pitchFamily="18" charset="0"/>
              </a:rPr>
              <a:t>NP)</a:t>
            </a:r>
          </a:p>
          <a:p>
            <a:r>
              <a:rPr lang="en-US" dirty="0">
                <a:latin typeface="Georgia" panose="02040502050405020303" pitchFamily="18" charset="0"/>
              </a:rPr>
              <a:t>                                         p2 = 1 – 16 (30) bar (</a:t>
            </a:r>
            <a:r>
              <a:rPr lang="en-US" dirty="0" smtClean="0">
                <a:latin typeface="Georgia" panose="02040502050405020303" pitchFamily="18" charset="0"/>
              </a:rPr>
              <a:t>125-AX-VP</a:t>
            </a:r>
            <a:r>
              <a:rPr lang="en-US" dirty="0">
                <a:latin typeface="Georgia" panose="02040502050405020303" pitchFamily="18" charset="0"/>
              </a:rPr>
              <a:t>)</a:t>
            </a:r>
          </a:p>
          <a:p>
            <a:r>
              <a:rPr lang="ru-RU" dirty="0">
                <a:latin typeface="Georgia" panose="02040502050405020303" pitchFamily="18" charset="0"/>
              </a:rPr>
              <a:t>Типоразмеры: </a:t>
            </a:r>
            <a:r>
              <a:rPr lang="en-US" dirty="0">
                <a:latin typeface="Georgia" panose="02040502050405020303" pitchFamily="18" charset="0"/>
              </a:rPr>
              <a:t>DN25, DN40, DN50</a:t>
            </a:r>
            <a:endParaRPr lang="ru-RU" dirty="0">
              <a:latin typeface="Georgia" panose="02040502050405020303" pitchFamily="18" charset="0"/>
            </a:endParaRPr>
          </a:p>
          <a:p>
            <a:r>
              <a:rPr lang="ru-RU" dirty="0">
                <a:latin typeface="Georgia" panose="02040502050405020303" pitchFamily="18" charset="0"/>
              </a:rPr>
              <a:t>Подвижные сопла: </a:t>
            </a:r>
            <a:r>
              <a:rPr lang="en-US" dirty="0">
                <a:latin typeface="Georgia" panose="02040502050405020303" pitchFamily="18" charset="0"/>
              </a:rPr>
              <a:t>Ø</a:t>
            </a:r>
            <a:r>
              <a:rPr lang="ru-RU" dirty="0">
                <a:latin typeface="Georgia" panose="02040502050405020303" pitchFamily="18" charset="0"/>
              </a:rPr>
              <a:t>13, </a:t>
            </a:r>
            <a:r>
              <a:rPr lang="en-US" dirty="0">
                <a:latin typeface="Georgia" panose="02040502050405020303" pitchFamily="18" charset="0"/>
              </a:rPr>
              <a:t>Ø</a:t>
            </a:r>
            <a:r>
              <a:rPr lang="ru-RU" dirty="0">
                <a:latin typeface="Georgia" panose="02040502050405020303" pitchFamily="18" charset="0"/>
              </a:rPr>
              <a:t>19, </a:t>
            </a:r>
            <a:r>
              <a:rPr lang="en-US" dirty="0">
                <a:latin typeface="Georgia" panose="02040502050405020303" pitchFamily="18" charset="0"/>
              </a:rPr>
              <a:t>Ø</a:t>
            </a:r>
            <a:r>
              <a:rPr lang="ru-RU" dirty="0">
                <a:latin typeface="Georgia" panose="02040502050405020303" pitchFamily="18" charset="0"/>
              </a:rPr>
              <a:t>25</a:t>
            </a:r>
          </a:p>
          <a:p>
            <a:r>
              <a:rPr lang="ru-RU" dirty="0">
                <a:latin typeface="Georgia" panose="02040502050405020303" pitchFamily="18" charset="0"/>
              </a:rPr>
              <a:t>Класс точности: АС до 2,5%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326335" y="4301671"/>
            <a:ext cx="11539331" cy="2031325"/>
          </a:xfrm>
          <a:prstGeom prst="rect">
            <a:avLst/>
          </a:prstGeom>
          <a:noFill/>
        </p:spPr>
        <p:txBody>
          <a:bodyPr wrap="square" rtlCol="0">
            <a:spAutoFit/>
          </a:bodyPr>
          <a:lstStyle/>
          <a:p>
            <a:pPr algn="just"/>
            <a:r>
              <a:rPr lang="ru-RU" dirty="0" smtClean="0">
                <a:latin typeface="Georgia" panose="02040502050405020303" pitchFamily="18" charset="0"/>
              </a:rPr>
              <a:t>12</a:t>
            </a:r>
            <a:r>
              <a:rPr lang="en-US" dirty="0" smtClean="0">
                <a:latin typeface="Georgia" panose="02040502050405020303" pitchFamily="18" charset="0"/>
              </a:rPr>
              <a:t>5</a:t>
            </a:r>
            <a:r>
              <a:rPr lang="ru-RU" dirty="0" smtClean="0">
                <a:latin typeface="Georgia" panose="02040502050405020303" pitchFamily="18" charset="0"/>
              </a:rPr>
              <a:t>-AX </a:t>
            </a:r>
            <a:r>
              <a:rPr lang="ru-RU" dirty="0">
                <a:latin typeface="Georgia" panose="02040502050405020303" pitchFamily="18" charset="0"/>
              </a:rPr>
              <a:t>является осевым регулятором прямого действия. Сбалансированная подвижная гильза обеспечивает наилучшую регулировку давления и значительно увеличивает коэффициент расхода KG. Модульная конструкция регулятора упрощает его обслуживание и позволяет проводить визуальное обследование регулятора без снятия корпуса с линии редуцирования. Регулятор имеет симметричную конструкцию, т. е. при повреждении уплотнения седла с одной  стороны, седло можно развернуть на 180 градусов и дальше продолжать использовать регулятор. Регулятор </a:t>
            </a:r>
            <a:r>
              <a:rPr lang="ru-RU" dirty="0" smtClean="0">
                <a:latin typeface="Georgia" panose="02040502050405020303" pitchFamily="18" charset="0"/>
              </a:rPr>
              <a:t>12</a:t>
            </a:r>
            <a:r>
              <a:rPr lang="en-US" dirty="0" smtClean="0">
                <a:latin typeface="Georgia" panose="02040502050405020303" pitchFamily="18" charset="0"/>
              </a:rPr>
              <a:t>5</a:t>
            </a:r>
            <a:r>
              <a:rPr lang="ru-RU" dirty="0" smtClean="0">
                <a:latin typeface="Georgia" panose="02040502050405020303" pitchFamily="18" charset="0"/>
              </a:rPr>
              <a:t>-AX </a:t>
            </a:r>
            <a:r>
              <a:rPr lang="ru-RU" dirty="0">
                <a:latin typeface="Georgia" panose="02040502050405020303" pitchFamily="18" charset="0"/>
              </a:rPr>
              <a:t>может использоваться в системе «регулятор + регулятор монитор» для обеспечения непрерывности подачи газа потребителю.</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Регулятор давления прямого действия тип </a:t>
            </a:r>
            <a:r>
              <a:rPr lang="ru-RU" sz="3200" b="1" dirty="0" smtClean="0">
                <a:latin typeface="Georgia" panose="02040502050405020303" pitchFamily="18" charset="0"/>
              </a:rPr>
              <a:t>12</a:t>
            </a:r>
            <a:r>
              <a:rPr lang="en-US" sz="3200" b="1" smtClean="0">
                <a:latin typeface="Georgia" panose="02040502050405020303" pitchFamily="18" charset="0"/>
              </a:rPr>
              <a:t>5</a:t>
            </a:r>
            <a:r>
              <a:rPr lang="ru-RU" sz="3200" b="1" smtClean="0">
                <a:latin typeface="Georgia" panose="02040502050405020303" pitchFamily="18" charset="0"/>
              </a:rPr>
              <a:t>-АХ</a:t>
            </a:r>
            <a:endParaRPr lang="ru-RU" sz="3200" b="1" dirty="0">
              <a:latin typeface="Georgia" panose="02040502050405020303" pitchFamily="18" charset="0"/>
            </a:endParaRPr>
          </a:p>
        </p:txBody>
      </p:sp>
      <p:pic>
        <p:nvPicPr>
          <p:cNvPr id="3" name="Рисунок 2">
            <a:extLst>
              <a:ext uri="{FF2B5EF4-FFF2-40B4-BE49-F238E27FC236}">
                <a16:creationId xmlns="" xmlns:a16="http://schemas.microsoft.com/office/drawing/2014/main" id="{0DBB1398-E6FC-42E7-8318-47ABF9FFAE3E}"/>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7799" t="20966" r="22390" b="25341"/>
          <a:stretch/>
        </p:blipFill>
        <p:spPr>
          <a:xfrm>
            <a:off x="326334" y="885351"/>
            <a:ext cx="5160066" cy="3416320"/>
          </a:xfrm>
          <a:prstGeom prst="rect">
            <a:avLst/>
          </a:prstGeom>
        </p:spPr>
      </p:pic>
    </p:spTree>
    <p:extLst>
      <p:ext uri="{BB962C8B-B14F-4D97-AF65-F5344CB8AC3E}">
        <p14:creationId xmlns="" xmlns:p14="http://schemas.microsoft.com/office/powerpoint/2010/main" val="2573999863"/>
      </p:ext>
    </p:extLst>
  </p:cSld>
  <p:clrMapOvr>
    <a:masterClrMapping/>
  </p:clrMapOvr>
  <mc:AlternateContent xmlns:mc="http://schemas.openxmlformats.org/markup-compatibility/2006">
    <mc:Choice xmlns="" xmlns:p14="http://schemas.microsoft.com/office/powerpoint/2010/main" Requires="p14">
      <p:transition spd="slow" p14:dur="2000" advTm="26318"/>
    </mc:Choice>
    <mc:Fallback>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64703" y="995005"/>
            <a:ext cx="5128591" cy="3139321"/>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100</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0,</a:t>
            </a:r>
            <a:r>
              <a:rPr lang="ru-RU" dirty="0">
                <a:latin typeface="Georgia" panose="02040502050405020303" pitchFamily="18" charset="0"/>
              </a:rPr>
              <a:t>5</a:t>
            </a:r>
            <a:r>
              <a:rPr lang="en-US" dirty="0">
                <a:latin typeface="Georgia" panose="02040502050405020303" pitchFamily="18" charset="0"/>
              </a:rPr>
              <a:t> –</a:t>
            </a:r>
            <a:r>
              <a:rPr lang="ru-RU" dirty="0">
                <a:latin typeface="Georgia" panose="02040502050405020303" pitchFamily="18" charset="0"/>
              </a:rPr>
              <a:t> 75 </a:t>
            </a:r>
            <a:r>
              <a:rPr lang="en-US" dirty="0">
                <a:latin typeface="Georgia" panose="02040502050405020303" pitchFamily="18" charset="0"/>
              </a:rPr>
              <a:t>bar</a:t>
            </a:r>
          </a:p>
          <a:p>
            <a:r>
              <a:rPr lang="ru-RU" dirty="0">
                <a:latin typeface="Georgia" panose="02040502050405020303" pitchFamily="18" charset="0"/>
              </a:rPr>
              <a:t>Типоразмеры: </a:t>
            </a:r>
            <a:r>
              <a:rPr lang="en-US" dirty="0">
                <a:latin typeface="Georgia" panose="02040502050405020303" pitchFamily="18" charset="0"/>
              </a:rPr>
              <a:t>DN50 PN</a:t>
            </a:r>
            <a:r>
              <a:rPr lang="ru-RU" dirty="0">
                <a:latin typeface="Georgia" panose="02040502050405020303" pitchFamily="18" charset="0"/>
              </a:rPr>
              <a:t>100</a:t>
            </a:r>
            <a:r>
              <a:rPr lang="en-US" dirty="0">
                <a:latin typeface="Georgia" panose="02040502050405020303" pitchFamily="18" charset="0"/>
              </a:rPr>
              <a:t> ANSI300/ANSI600</a:t>
            </a:r>
            <a:endParaRPr lang="ru-RU" dirty="0">
              <a:latin typeface="Georgia" panose="02040502050405020303" pitchFamily="18" charset="0"/>
            </a:endParaRP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 1%</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326334" y="4134326"/>
            <a:ext cx="11539331" cy="2585323"/>
          </a:xfrm>
          <a:prstGeom prst="rect">
            <a:avLst/>
          </a:prstGeom>
          <a:noFill/>
        </p:spPr>
        <p:txBody>
          <a:bodyPr wrap="square" rtlCol="0">
            <a:spAutoFit/>
          </a:bodyPr>
          <a:lstStyle/>
          <a:p>
            <a:pPr algn="just"/>
            <a:r>
              <a:rPr lang="ru-RU" dirty="0">
                <a:latin typeface="Georgia" panose="02040502050405020303" pitchFamily="18" charset="0"/>
              </a:rPr>
              <a:t>Инновационная разработка 2018 года от производителя </a:t>
            </a:r>
            <a:r>
              <a:rPr lang="ru-RU" dirty="0" err="1">
                <a:latin typeface="Georgia" panose="02040502050405020303" pitchFamily="18" charset="0"/>
              </a:rPr>
              <a:t>GasTeh</a:t>
            </a:r>
            <a:r>
              <a:rPr lang="ru-RU" dirty="0">
                <a:latin typeface="Georgia" panose="02040502050405020303" pitchFamily="18" charset="0"/>
              </a:rPr>
              <a:t>.  Регулятор предназначен для высокого входного давления до 10 МПа. Конструкция осевого регулятора предусматривает исполнения как аварийно-открытого, так и аварийно-закрытого типа и дает возможность применять его в системе «регулятор + регулятор-монитор». Коэффициент пропускной способности данного регулятора при условном проходе всего в 50 мм достигает 2700 м³/ч, что на 20% выше,  чем у ближайшего конкурента </a:t>
            </a:r>
            <a:r>
              <a:rPr lang="ru-RU" dirty="0" err="1">
                <a:latin typeface="Georgia" panose="02040502050405020303" pitchFamily="18" charset="0"/>
              </a:rPr>
              <a:t>Type</a:t>
            </a:r>
            <a:r>
              <a:rPr lang="ru-RU" dirty="0">
                <a:latin typeface="Georgia" panose="02040502050405020303" pitchFamily="18" charset="0"/>
              </a:rPr>
              <a:t> FL „</a:t>
            </a:r>
            <a:r>
              <a:rPr lang="ru-RU" dirty="0" err="1">
                <a:latin typeface="Georgia" panose="02040502050405020303" pitchFamily="18" charset="0"/>
              </a:rPr>
              <a:t>Tartarini</a:t>
            </a:r>
            <a:r>
              <a:rPr lang="ru-RU" dirty="0">
                <a:latin typeface="Georgia" panose="02040502050405020303" pitchFamily="18" charset="0"/>
              </a:rPr>
              <a:t>“ DN50 ANSI300.  Модульная конструкция регулятора упрощает его обслуживание и позволяет проводить визуальное обследование регулятора без снятия корпуса с линии редуцирования. Регулятор тип 146-АХ запатентован компанией «</a:t>
            </a:r>
            <a:r>
              <a:rPr lang="ru-RU" dirty="0" err="1">
                <a:latin typeface="Georgia" panose="02040502050405020303" pitchFamily="18" charset="0"/>
              </a:rPr>
              <a:t>GasTeh</a:t>
            </a:r>
            <a:r>
              <a:rPr lang="ru-RU" dirty="0">
                <a:latin typeface="Georgia" panose="02040502050405020303" pitchFamily="18" charset="0"/>
              </a:rPr>
              <a:t>» и защищен в Институте интеллектуальной собственности на международном уровне (EU + 30 стран мира).</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Пилотный осевой регулятор давления тип 146-АХ</a:t>
            </a:r>
          </a:p>
        </p:txBody>
      </p:sp>
      <p:pic>
        <p:nvPicPr>
          <p:cNvPr id="3" name="Рисунок 2">
            <a:extLst>
              <a:ext uri="{FF2B5EF4-FFF2-40B4-BE49-F238E27FC236}">
                <a16:creationId xmlns="" xmlns:a16="http://schemas.microsoft.com/office/drawing/2014/main" id="{272BE466-9124-4AD3-8542-A9AC2B5A480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65243" y="706604"/>
            <a:ext cx="3400754" cy="3716125"/>
          </a:xfrm>
          <a:prstGeom prst="rect">
            <a:avLst/>
          </a:prstGeom>
        </p:spPr>
      </p:pic>
    </p:spTree>
    <p:extLst>
      <p:ext uri="{BB962C8B-B14F-4D97-AF65-F5344CB8AC3E}">
        <p14:creationId xmlns="" xmlns:p14="http://schemas.microsoft.com/office/powerpoint/2010/main" val="2402193755"/>
      </p:ext>
    </p:extLst>
  </p:cSld>
  <p:clrMapOvr>
    <a:masterClrMapping/>
  </p:clrMapOvr>
  <mc:AlternateContent xmlns:mc="http://schemas.openxmlformats.org/markup-compatibility/2006">
    <mc:Choice xmlns="" xmlns:p14="http://schemas.microsoft.com/office/powerpoint/2010/main" Requires="p14">
      <p:transition spd="slow" p14:dur="2000" advTm="44552"/>
    </mc:Choice>
    <mc:Fallback>
      <p:transition spd="slow" advTm="4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 xmlns:a16="http://schemas.microsoft.com/office/drawing/2014/main" id="{611CECA2-2B13-4CAD-AA8C-CD69ED569244}"/>
              </a:ext>
            </a:extLst>
          </p:cNvPr>
          <p:cNvGraphicFramePr>
            <a:graphicFrameLocks noGrp="1"/>
          </p:cNvGraphicFramePr>
          <p:nvPr>
            <p:extLst>
              <p:ext uri="{D42A27DB-BD31-4B8C-83A1-F6EECF244321}">
                <p14:modId xmlns="" xmlns:p14="http://schemas.microsoft.com/office/powerpoint/2010/main" val="750530128"/>
              </p:ext>
            </p:extLst>
          </p:nvPr>
        </p:nvGraphicFramePr>
        <p:xfrm>
          <a:off x="849297" y="1419050"/>
          <a:ext cx="10493406" cy="5184559"/>
        </p:xfrm>
        <a:graphic>
          <a:graphicData uri="http://schemas.openxmlformats.org/drawingml/2006/table">
            <a:tbl>
              <a:tblPr firstRow="1" bandRow="1">
                <a:tableStyleId>{2D5ABB26-0587-4C30-8999-92F81FD0307C}</a:tableStyleId>
              </a:tblPr>
              <a:tblGrid>
                <a:gridCol w="5246703">
                  <a:extLst>
                    <a:ext uri="{9D8B030D-6E8A-4147-A177-3AD203B41FA5}">
                      <a16:colId xmlns="" xmlns:a16="http://schemas.microsoft.com/office/drawing/2014/main" val="3783439048"/>
                    </a:ext>
                  </a:extLst>
                </a:gridCol>
                <a:gridCol w="5246703">
                  <a:extLst>
                    <a:ext uri="{9D8B030D-6E8A-4147-A177-3AD203B41FA5}">
                      <a16:colId xmlns="" xmlns:a16="http://schemas.microsoft.com/office/drawing/2014/main" val="1602487068"/>
                    </a:ext>
                  </a:extLst>
                </a:gridCol>
              </a:tblGrid>
              <a:tr h="5184559">
                <a:tc>
                  <a:txBody>
                    <a:bodyPr/>
                    <a:lstStyle/>
                    <a:p>
                      <a:pPr algn="ctr"/>
                      <a:r>
                        <a:rPr lang="ru-RU" sz="1800" b="1" dirty="0">
                          <a:latin typeface="Georgia" panose="02040502050405020303" pitchFamily="18" charset="0"/>
                        </a:rPr>
                        <a:t>Общий вид 146-АХ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b="1" dirty="0">
                          <a:latin typeface="Georgia" panose="02040502050405020303" pitchFamily="18" charset="0"/>
                        </a:rPr>
                        <a:t>Регулятор 146-АХ + монитор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28955165"/>
                  </a:ext>
                </a:extLst>
              </a:tr>
            </a:tbl>
          </a:graphicData>
        </a:graphic>
      </p:graphicFrame>
      <p:sp>
        <p:nvSpPr>
          <p:cNvPr id="5" name="Заголовок 1">
            <a:extLst>
              <a:ext uri="{FF2B5EF4-FFF2-40B4-BE49-F238E27FC236}">
                <a16:creationId xmlns="" xmlns:a16="http://schemas.microsoft.com/office/drawing/2014/main" id="{1A269A4D-AE18-41C8-9C78-30EBE1F94CFE}"/>
              </a:ext>
            </a:extLst>
          </p:cNvPr>
          <p:cNvSpPr>
            <a:spLocks noGrp="1"/>
          </p:cNvSpPr>
          <p:nvPr>
            <p:ph type="title"/>
          </p:nvPr>
        </p:nvSpPr>
        <p:spPr>
          <a:xfrm>
            <a:off x="0" y="1"/>
            <a:ext cx="12192000" cy="1419050"/>
          </a:xfrm>
        </p:spPr>
        <p:txBody>
          <a:bodyPr>
            <a:normAutofit/>
          </a:bodyPr>
          <a:lstStyle/>
          <a:p>
            <a:pPr algn="ctr"/>
            <a:r>
              <a:rPr lang="ru-RU" sz="3200" b="1" dirty="0">
                <a:latin typeface="Georgia" panose="02040502050405020303" pitchFamily="18" charset="0"/>
              </a:rPr>
              <a:t>Конфигурации регулятора 146-АХ</a:t>
            </a:r>
          </a:p>
        </p:txBody>
      </p:sp>
      <p:pic>
        <p:nvPicPr>
          <p:cNvPr id="7" name="Рисунок 6">
            <a:extLst>
              <a:ext uri="{FF2B5EF4-FFF2-40B4-BE49-F238E27FC236}">
                <a16:creationId xmlns="" xmlns:a16="http://schemas.microsoft.com/office/drawing/2014/main" id="{8208B7D7-E2A2-4F85-BB88-9A15A300E08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39413" y="2308569"/>
            <a:ext cx="2819127" cy="3171518"/>
          </a:xfrm>
          <a:prstGeom prst="rect">
            <a:avLst/>
          </a:prstGeom>
        </p:spPr>
      </p:pic>
      <p:pic>
        <p:nvPicPr>
          <p:cNvPr id="13" name="Рисунок 12">
            <a:extLst>
              <a:ext uri="{FF2B5EF4-FFF2-40B4-BE49-F238E27FC236}">
                <a16:creationId xmlns="" xmlns:a16="http://schemas.microsoft.com/office/drawing/2014/main" id="{80CA9E65-DBFA-443D-A10E-28AE4628D9A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3820" y="3960482"/>
            <a:ext cx="1168099" cy="1256368"/>
          </a:xfrm>
          <a:prstGeom prst="rect">
            <a:avLst/>
          </a:prstGeom>
        </p:spPr>
      </p:pic>
      <p:pic>
        <p:nvPicPr>
          <p:cNvPr id="15" name="Рисунок 14">
            <a:extLst>
              <a:ext uri="{FF2B5EF4-FFF2-40B4-BE49-F238E27FC236}">
                <a16:creationId xmlns="" xmlns:a16="http://schemas.microsoft.com/office/drawing/2014/main" id="{C1E55F8B-DBC2-4AE4-A608-45E5E246A07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96425" y="3548340"/>
            <a:ext cx="1168099" cy="1139258"/>
          </a:xfrm>
          <a:prstGeom prst="rect">
            <a:avLst/>
          </a:prstGeom>
        </p:spPr>
      </p:pic>
      <p:pic>
        <p:nvPicPr>
          <p:cNvPr id="17" name="Рисунок 16">
            <a:extLst>
              <a:ext uri="{FF2B5EF4-FFF2-40B4-BE49-F238E27FC236}">
                <a16:creationId xmlns="" xmlns:a16="http://schemas.microsoft.com/office/drawing/2014/main" id="{2FFC85D6-B87D-41EC-80FC-2E535AC22D9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96000" y="2338563"/>
            <a:ext cx="5124449" cy="3100387"/>
          </a:xfrm>
          <a:prstGeom prst="rect">
            <a:avLst/>
          </a:prstGeom>
        </p:spPr>
      </p:pic>
      <p:cxnSp>
        <p:nvCxnSpPr>
          <p:cNvPr id="3" name="Прямая со стрелкой 2">
            <a:extLst>
              <a:ext uri="{FF2B5EF4-FFF2-40B4-BE49-F238E27FC236}">
                <a16:creationId xmlns="" xmlns:a16="http://schemas.microsoft.com/office/drawing/2014/main" id="{8F99EAA8-D056-4255-AD67-07D30B129E48}"/>
              </a:ext>
            </a:extLst>
          </p:cNvPr>
          <p:cNvCxnSpPr>
            <a:cxnSpLocks/>
          </p:cNvCxnSpPr>
          <p:nvPr/>
        </p:nvCxnSpPr>
        <p:spPr>
          <a:xfrm>
            <a:off x="1731146" y="2885243"/>
            <a:ext cx="1287262" cy="790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 xmlns:a16="http://schemas.microsoft.com/office/drawing/2014/main" id="{F270270A-1593-435B-80DD-B99DA7CED459}"/>
              </a:ext>
            </a:extLst>
          </p:cNvPr>
          <p:cNvCxnSpPr>
            <a:cxnSpLocks/>
          </p:cNvCxnSpPr>
          <p:nvPr/>
        </p:nvCxnSpPr>
        <p:spPr>
          <a:xfrm>
            <a:off x="2077122" y="3675355"/>
            <a:ext cx="510175" cy="30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 xmlns:a16="http://schemas.microsoft.com/office/drawing/2014/main" id="{07316C16-6B92-458E-82F4-DBE93F214B06}"/>
              </a:ext>
            </a:extLst>
          </p:cNvPr>
          <p:cNvCxnSpPr>
            <a:cxnSpLocks/>
          </p:cNvCxnSpPr>
          <p:nvPr/>
        </p:nvCxnSpPr>
        <p:spPr>
          <a:xfrm flipV="1">
            <a:off x="1660124" y="5117422"/>
            <a:ext cx="571351" cy="5755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 xmlns:a16="http://schemas.microsoft.com/office/drawing/2014/main" id="{4C7B4357-E11E-4206-A6B6-019C291CCB22}"/>
              </a:ext>
            </a:extLst>
          </p:cNvPr>
          <p:cNvCxnSpPr>
            <a:cxnSpLocks/>
          </p:cNvCxnSpPr>
          <p:nvPr/>
        </p:nvCxnSpPr>
        <p:spPr>
          <a:xfrm flipH="1">
            <a:off x="3524436" y="3605547"/>
            <a:ext cx="1238350" cy="983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 xmlns:a16="http://schemas.microsoft.com/office/drawing/2014/main" id="{7EFD2454-107C-4098-AF4D-D0A2592D81FA}"/>
              </a:ext>
            </a:extLst>
          </p:cNvPr>
          <p:cNvCxnSpPr>
            <a:cxnSpLocks/>
          </p:cNvCxnSpPr>
          <p:nvPr/>
        </p:nvCxnSpPr>
        <p:spPr>
          <a:xfrm flipH="1" flipV="1">
            <a:off x="4554246" y="4953741"/>
            <a:ext cx="540016" cy="394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 xmlns:a16="http://schemas.microsoft.com/office/drawing/2014/main" id="{03E2E52E-9C55-4D50-9CC7-B8DF5FC571F8}"/>
              </a:ext>
            </a:extLst>
          </p:cNvPr>
          <p:cNvCxnSpPr>
            <a:cxnSpLocks/>
          </p:cNvCxnSpPr>
          <p:nvPr/>
        </p:nvCxnSpPr>
        <p:spPr>
          <a:xfrm>
            <a:off x="2856984" y="2493516"/>
            <a:ext cx="373000" cy="43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 xmlns:a16="http://schemas.microsoft.com/office/drawing/2014/main" id="{7D2CFCE1-6478-4BB6-A80A-EE11F968FCB1}"/>
              </a:ext>
            </a:extLst>
          </p:cNvPr>
          <p:cNvCxnSpPr>
            <a:cxnSpLocks/>
          </p:cNvCxnSpPr>
          <p:nvPr/>
        </p:nvCxnSpPr>
        <p:spPr>
          <a:xfrm flipH="1">
            <a:off x="4190098" y="2264715"/>
            <a:ext cx="124237" cy="802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 xmlns:a16="http://schemas.microsoft.com/office/drawing/2014/main" id="{3232DB1E-12F6-410C-9CDC-8E1ED4173195}"/>
              </a:ext>
            </a:extLst>
          </p:cNvPr>
          <p:cNvCxnSpPr>
            <a:cxnSpLocks/>
          </p:cNvCxnSpPr>
          <p:nvPr/>
        </p:nvCxnSpPr>
        <p:spPr>
          <a:xfrm flipH="1">
            <a:off x="4242477" y="2846540"/>
            <a:ext cx="655353" cy="361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9B9144A9-C0CC-4347-A515-B2C99BD23305}"/>
              </a:ext>
            </a:extLst>
          </p:cNvPr>
          <p:cNvSpPr txBox="1"/>
          <p:nvPr/>
        </p:nvSpPr>
        <p:spPr>
          <a:xfrm>
            <a:off x="2024327" y="2024547"/>
            <a:ext cx="1703025" cy="461665"/>
          </a:xfrm>
          <a:prstGeom prst="rect">
            <a:avLst/>
          </a:prstGeom>
          <a:noFill/>
        </p:spPr>
        <p:txBody>
          <a:bodyPr wrap="square" rtlCol="0">
            <a:spAutoFit/>
          </a:bodyPr>
          <a:lstStyle/>
          <a:p>
            <a:r>
              <a:rPr lang="ru-RU" sz="1200" dirty="0">
                <a:latin typeface="Georgia" panose="02040502050405020303" pitchFamily="18" charset="0"/>
              </a:rPr>
              <a:t>Индикатор положения</a:t>
            </a:r>
          </a:p>
        </p:txBody>
      </p:sp>
      <p:sp>
        <p:nvSpPr>
          <p:cNvPr id="38" name="TextBox 37">
            <a:extLst>
              <a:ext uri="{FF2B5EF4-FFF2-40B4-BE49-F238E27FC236}">
                <a16:creationId xmlns="" xmlns:a16="http://schemas.microsoft.com/office/drawing/2014/main" id="{1DB0F26A-71C7-4057-93EA-9CC577B13A64}"/>
              </a:ext>
            </a:extLst>
          </p:cNvPr>
          <p:cNvSpPr txBox="1"/>
          <p:nvPr/>
        </p:nvSpPr>
        <p:spPr>
          <a:xfrm>
            <a:off x="4041963" y="1785000"/>
            <a:ext cx="1337484" cy="461665"/>
          </a:xfrm>
          <a:prstGeom prst="rect">
            <a:avLst/>
          </a:prstGeom>
          <a:noFill/>
        </p:spPr>
        <p:txBody>
          <a:bodyPr wrap="square" rtlCol="0">
            <a:spAutoFit/>
          </a:bodyPr>
          <a:lstStyle/>
          <a:p>
            <a:r>
              <a:rPr lang="ru-RU" sz="1200" dirty="0">
                <a:latin typeface="Georgia" panose="02040502050405020303" pitchFamily="18" charset="0"/>
              </a:rPr>
              <a:t>Мембранная защита</a:t>
            </a:r>
          </a:p>
        </p:txBody>
      </p:sp>
      <p:sp>
        <p:nvSpPr>
          <p:cNvPr id="39" name="TextBox 38">
            <a:extLst>
              <a:ext uri="{FF2B5EF4-FFF2-40B4-BE49-F238E27FC236}">
                <a16:creationId xmlns="" xmlns:a16="http://schemas.microsoft.com/office/drawing/2014/main" id="{E5116B7C-92FD-489E-A55A-4C58CD9FC269}"/>
              </a:ext>
            </a:extLst>
          </p:cNvPr>
          <p:cNvSpPr txBox="1"/>
          <p:nvPr/>
        </p:nvSpPr>
        <p:spPr>
          <a:xfrm>
            <a:off x="961863" y="2303637"/>
            <a:ext cx="1287262" cy="461665"/>
          </a:xfrm>
          <a:prstGeom prst="rect">
            <a:avLst/>
          </a:prstGeom>
          <a:noFill/>
        </p:spPr>
        <p:txBody>
          <a:bodyPr wrap="square" rtlCol="0">
            <a:spAutoFit/>
          </a:bodyPr>
          <a:lstStyle/>
          <a:p>
            <a:r>
              <a:rPr lang="ru-RU" sz="1200" dirty="0">
                <a:latin typeface="Georgia" panose="02040502050405020303" pitchFamily="18" charset="0"/>
              </a:rPr>
              <a:t>Камера без давления</a:t>
            </a:r>
          </a:p>
        </p:txBody>
      </p:sp>
      <p:sp>
        <p:nvSpPr>
          <p:cNvPr id="40" name="TextBox 39">
            <a:extLst>
              <a:ext uri="{FF2B5EF4-FFF2-40B4-BE49-F238E27FC236}">
                <a16:creationId xmlns="" xmlns:a16="http://schemas.microsoft.com/office/drawing/2014/main" id="{096BFDB0-4FF0-45C0-9ACA-203DB5DB02AA}"/>
              </a:ext>
            </a:extLst>
          </p:cNvPr>
          <p:cNvSpPr txBox="1"/>
          <p:nvPr/>
        </p:nvSpPr>
        <p:spPr>
          <a:xfrm>
            <a:off x="4826316" y="2288419"/>
            <a:ext cx="1385295" cy="646331"/>
          </a:xfrm>
          <a:prstGeom prst="rect">
            <a:avLst/>
          </a:prstGeom>
          <a:noFill/>
        </p:spPr>
        <p:txBody>
          <a:bodyPr wrap="square" rtlCol="0">
            <a:spAutoFit/>
          </a:bodyPr>
          <a:lstStyle/>
          <a:p>
            <a:r>
              <a:rPr lang="ru-RU" sz="1200" dirty="0">
                <a:latin typeface="Georgia" panose="02040502050405020303" pitchFamily="18" charset="0"/>
              </a:rPr>
              <a:t>Простое обслуживание мембраны</a:t>
            </a:r>
          </a:p>
        </p:txBody>
      </p:sp>
      <p:sp>
        <p:nvSpPr>
          <p:cNvPr id="45" name="TextBox 44">
            <a:extLst>
              <a:ext uri="{FF2B5EF4-FFF2-40B4-BE49-F238E27FC236}">
                <a16:creationId xmlns="" xmlns:a16="http://schemas.microsoft.com/office/drawing/2014/main" id="{827E2F55-C278-4865-BC40-8CBF97872BE6}"/>
              </a:ext>
            </a:extLst>
          </p:cNvPr>
          <p:cNvSpPr txBox="1"/>
          <p:nvPr/>
        </p:nvSpPr>
        <p:spPr>
          <a:xfrm>
            <a:off x="4242477" y="5350931"/>
            <a:ext cx="1969134" cy="646331"/>
          </a:xfrm>
          <a:prstGeom prst="rect">
            <a:avLst/>
          </a:prstGeom>
          <a:noFill/>
        </p:spPr>
        <p:txBody>
          <a:bodyPr wrap="square" rtlCol="0">
            <a:spAutoFit/>
          </a:bodyPr>
          <a:lstStyle/>
          <a:p>
            <a:r>
              <a:rPr lang="ru-RU" sz="1200" dirty="0">
                <a:latin typeface="Georgia" panose="02040502050405020303" pitchFamily="18" charset="0"/>
              </a:rPr>
              <a:t>Установка адаптера для просто обслуживания седла</a:t>
            </a:r>
          </a:p>
        </p:txBody>
      </p:sp>
      <p:sp>
        <p:nvSpPr>
          <p:cNvPr id="48" name="TextBox 47">
            <a:extLst>
              <a:ext uri="{FF2B5EF4-FFF2-40B4-BE49-F238E27FC236}">
                <a16:creationId xmlns="" xmlns:a16="http://schemas.microsoft.com/office/drawing/2014/main" id="{87AEF36C-75F4-46B0-A38B-B53C040D2F14}"/>
              </a:ext>
            </a:extLst>
          </p:cNvPr>
          <p:cNvSpPr txBox="1"/>
          <p:nvPr/>
        </p:nvSpPr>
        <p:spPr>
          <a:xfrm>
            <a:off x="4478326" y="3121955"/>
            <a:ext cx="1781665" cy="461665"/>
          </a:xfrm>
          <a:prstGeom prst="rect">
            <a:avLst/>
          </a:prstGeom>
          <a:noFill/>
        </p:spPr>
        <p:txBody>
          <a:bodyPr wrap="square" rtlCol="0">
            <a:spAutoFit/>
          </a:bodyPr>
          <a:lstStyle/>
          <a:p>
            <a:r>
              <a:rPr lang="ru-RU" sz="1200" dirty="0">
                <a:latin typeface="Georgia" panose="02040502050405020303" pitchFamily="18" charset="0"/>
              </a:rPr>
              <a:t>Сбалансированное закрытие</a:t>
            </a:r>
          </a:p>
        </p:txBody>
      </p:sp>
      <p:sp>
        <p:nvSpPr>
          <p:cNvPr id="49" name="TextBox 48">
            <a:extLst>
              <a:ext uri="{FF2B5EF4-FFF2-40B4-BE49-F238E27FC236}">
                <a16:creationId xmlns="" xmlns:a16="http://schemas.microsoft.com/office/drawing/2014/main" id="{AAAFAC16-BCD9-4746-B31C-9B0808644E0D}"/>
              </a:ext>
            </a:extLst>
          </p:cNvPr>
          <p:cNvSpPr txBox="1"/>
          <p:nvPr/>
        </p:nvSpPr>
        <p:spPr>
          <a:xfrm>
            <a:off x="849297" y="5698342"/>
            <a:ext cx="2610174" cy="461665"/>
          </a:xfrm>
          <a:prstGeom prst="rect">
            <a:avLst/>
          </a:prstGeom>
          <a:noFill/>
        </p:spPr>
        <p:txBody>
          <a:bodyPr wrap="square" rtlCol="0">
            <a:spAutoFit/>
          </a:bodyPr>
          <a:lstStyle/>
          <a:p>
            <a:r>
              <a:rPr lang="ru-RU" sz="1200" dirty="0">
                <a:latin typeface="Georgia" panose="02040502050405020303" pitchFamily="18" charset="0"/>
              </a:rPr>
              <a:t>Простая установка пружины(без специальных инструментов)</a:t>
            </a:r>
          </a:p>
        </p:txBody>
      </p:sp>
      <p:sp>
        <p:nvSpPr>
          <p:cNvPr id="51" name="TextBox 50">
            <a:extLst>
              <a:ext uri="{FF2B5EF4-FFF2-40B4-BE49-F238E27FC236}">
                <a16:creationId xmlns="" xmlns:a16="http://schemas.microsoft.com/office/drawing/2014/main" id="{95BF218A-934F-4200-B662-C71B2DD58E97}"/>
              </a:ext>
            </a:extLst>
          </p:cNvPr>
          <p:cNvSpPr txBox="1"/>
          <p:nvPr/>
        </p:nvSpPr>
        <p:spPr>
          <a:xfrm>
            <a:off x="810576" y="3228538"/>
            <a:ext cx="1617129" cy="830997"/>
          </a:xfrm>
          <a:prstGeom prst="rect">
            <a:avLst/>
          </a:prstGeom>
          <a:noFill/>
        </p:spPr>
        <p:txBody>
          <a:bodyPr wrap="square" rtlCol="0">
            <a:spAutoFit/>
          </a:bodyPr>
          <a:lstStyle/>
          <a:p>
            <a:r>
              <a:rPr lang="ru-RU" sz="1200" dirty="0">
                <a:latin typeface="Georgia" panose="02040502050405020303" pitchFamily="18" charset="0"/>
              </a:rPr>
              <a:t>Индикатор поврежденных уплотнительных элементов</a:t>
            </a:r>
          </a:p>
        </p:txBody>
      </p:sp>
      <p:cxnSp>
        <p:nvCxnSpPr>
          <p:cNvPr id="54" name="Прямая со стрелкой 53">
            <a:extLst>
              <a:ext uri="{FF2B5EF4-FFF2-40B4-BE49-F238E27FC236}">
                <a16:creationId xmlns="" xmlns:a16="http://schemas.microsoft.com/office/drawing/2014/main" id="{E6648426-23D7-42DA-92A3-987579E94EBF}"/>
              </a:ext>
            </a:extLst>
          </p:cNvPr>
          <p:cNvCxnSpPr>
            <a:cxnSpLocks/>
          </p:cNvCxnSpPr>
          <p:nvPr/>
        </p:nvCxnSpPr>
        <p:spPr>
          <a:xfrm flipH="1">
            <a:off x="7368467" y="2532378"/>
            <a:ext cx="710213" cy="19597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 xmlns:a16="http://schemas.microsoft.com/office/drawing/2014/main" id="{62BA1C7E-AC6F-42FE-ACA1-1FA88912CB4A}"/>
              </a:ext>
            </a:extLst>
          </p:cNvPr>
          <p:cNvSpPr txBox="1"/>
          <p:nvPr/>
        </p:nvSpPr>
        <p:spPr>
          <a:xfrm>
            <a:off x="7493976" y="2200061"/>
            <a:ext cx="1841921" cy="276999"/>
          </a:xfrm>
          <a:prstGeom prst="rect">
            <a:avLst/>
          </a:prstGeom>
          <a:noFill/>
        </p:spPr>
        <p:txBody>
          <a:bodyPr wrap="square" rtlCol="0">
            <a:spAutoFit/>
          </a:bodyPr>
          <a:lstStyle/>
          <a:p>
            <a:r>
              <a:rPr lang="ru-RU" sz="1200" dirty="0">
                <a:latin typeface="Georgia" panose="02040502050405020303" pitchFamily="18" charset="0"/>
              </a:rPr>
              <a:t>При аварии открыт </a:t>
            </a:r>
          </a:p>
        </p:txBody>
      </p:sp>
      <p:cxnSp>
        <p:nvCxnSpPr>
          <p:cNvPr id="59" name="Прямая со стрелкой 58">
            <a:extLst>
              <a:ext uri="{FF2B5EF4-FFF2-40B4-BE49-F238E27FC236}">
                <a16:creationId xmlns="" xmlns:a16="http://schemas.microsoft.com/office/drawing/2014/main" id="{9B1F62D6-0537-4009-A0C2-CDE857BEB35B}"/>
              </a:ext>
            </a:extLst>
          </p:cNvPr>
          <p:cNvCxnSpPr>
            <a:cxnSpLocks/>
          </p:cNvCxnSpPr>
          <p:nvPr/>
        </p:nvCxnSpPr>
        <p:spPr>
          <a:xfrm flipH="1">
            <a:off x="9810752" y="2532378"/>
            <a:ext cx="608252" cy="19597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AE00B234-3F4F-4B1B-AC3A-510DF98B14E2}"/>
              </a:ext>
            </a:extLst>
          </p:cNvPr>
          <p:cNvSpPr txBox="1"/>
          <p:nvPr/>
        </p:nvSpPr>
        <p:spPr>
          <a:xfrm>
            <a:off x="9836766" y="2200062"/>
            <a:ext cx="1589825" cy="276999"/>
          </a:xfrm>
          <a:prstGeom prst="rect">
            <a:avLst/>
          </a:prstGeom>
          <a:noFill/>
        </p:spPr>
        <p:txBody>
          <a:bodyPr wrap="square" rtlCol="0">
            <a:spAutoFit/>
          </a:bodyPr>
          <a:lstStyle/>
          <a:p>
            <a:r>
              <a:rPr lang="ru-RU" sz="1200" dirty="0">
                <a:latin typeface="Georgia" panose="02040502050405020303" pitchFamily="18" charset="0"/>
              </a:rPr>
              <a:t>При аварии закрыт</a:t>
            </a:r>
          </a:p>
        </p:txBody>
      </p:sp>
      <p:sp>
        <p:nvSpPr>
          <p:cNvPr id="62" name="TextBox 61">
            <a:extLst>
              <a:ext uri="{FF2B5EF4-FFF2-40B4-BE49-F238E27FC236}">
                <a16:creationId xmlns="" xmlns:a16="http://schemas.microsoft.com/office/drawing/2014/main" id="{9EC0F836-476C-42E5-B17B-5DB4EA6C9561}"/>
              </a:ext>
            </a:extLst>
          </p:cNvPr>
          <p:cNvSpPr txBox="1"/>
          <p:nvPr/>
        </p:nvSpPr>
        <p:spPr>
          <a:xfrm>
            <a:off x="6852466" y="5216850"/>
            <a:ext cx="1562470" cy="369332"/>
          </a:xfrm>
          <a:prstGeom prst="rect">
            <a:avLst/>
          </a:prstGeom>
          <a:noFill/>
        </p:spPr>
        <p:txBody>
          <a:bodyPr wrap="square" rtlCol="0">
            <a:spAutoFit/>
          </a:bodyPr>
          <a:lstStyle/>
          <a:p>
            <a:r>
              <a:rPr lang="ru-RU" dirty="0">
                <a:latin typeface="Georgia" panose="02040502050405020303" pitchFamily="18" charset="0"/>
              </a:rPr>
              <a:t>Монитор</a:t>
            </a:r>
          </a:p>
        </p:txBody>
      </p:sp>
      <p:sp>
        <p:nvSpPr>
          <p:cNvPr id="63" name="TextBox 62">
            <a:extLst>
              <a:ext uri="{FF2B5EF4-FFF2-40B4-BE49-F238E27FC236}">
                <a16:creationId xmlns="" xmlns:a16="http://schemas.microsoft.com/office/drawing/2014/main" id="{963E119D-542B-47B7-95E5-F94DC35EA037}"/>
              </a:ext>
            </a:extLst>
          </p:cNvPr>
          <p:cNvSpPr txBox="1"/>
          <p:nvPr/>
        </p:nvSpPr>
        <p:spPr>
          <a:xfrm>
            <a:off x="9335897" y="5222508"/>
            <a:ext cx="1562470" cy="369332"/>
          </a:xfrm>
          <a:prstGeom prst="rect">
            <a:avLst/>
          </a:prstGeom>
          <a:noFill/>
        </p:spPr>
        <p:txBody>
          <a:bodyPr wrap="square" rtlCol="0">
            <a:spAutoFit/>
          </a:bodyPr>
          <a:lstStyle/>
          <a:p>
            <a:r>
              <a:rPr lang="ru-RU" dirty="0">
                <a:latin typeface="Georgia" panose="02040502050405020303" pitchFamily="18" charset="0"/>
              </a:rPr>
              <a:t>Регулятор</a:t>
            </a:r>
          </a:p>
        </p:txBody>
      </p:sp>
      <p:cxnSp>
        <p:nvCxnSpPr>
          <p:cNvPr id="67" name="Прямая со стрелкой 66">
            <a:extLst>
              <a:ext uri="{FF2B5EF4-FFF2-40B4-BE49-F238E27FC236}">
                <a16:creationId xmlns="" xmlns:a16="http://schemas.microsoft.com/office/drawing/2014/main" id="{EBC6F112-C7A6-453B-849C-70B352F44B7E}"/>
              </a:ext>
            </a:extLst>
          </p:cNvPr>
          <p:cNvCxnSpPr>
            <a:cxnSpLocks/>
          </p:cNvCxnSpPr>
          <p:nvPr/>
        </p:nvCxnSpPr>
        <p:spPr>
          <a:xfrm flipH="1">
            <a:off x="8658224" y="3649732"/>
            <a:ext cx="191928" cy="468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 xmlns:a16="http://schemas.microsoft.com/office/drawing/2014/main" id="{A1E3BE94-87F1-4712-BBC8-58F37EF202CF}"/>
              </a:ext>
            </a:extLst>
          </p:cNvPr>
          <p:cNvSpPr txBox="1"/>
          <p:nvPr/>
        </p:nvSpPr>
        <p:spPr>
          <a:xfrm>
            <a:off x="8449068" y="3420044"/>
            <a:ext cx="799215" cy="276999"/>
          </a:xfrm>
          <a:prstGeom prst="rect">
            <a:avLst/>
          </a:prstGeom>
          <a:noFill/>
        </p:spPr>
        <p:txBody>
          <a:bodyPr wrap="square" rtlCol="0">
            <a:spAutoFit/>
          </a:bodyPr>
          <a:lstStyle/>
          <a:p>
            <a:r>
              <a:rPr lang="ru-RU" sz="1200" dirty="0">
                <a:latin typeface="Georgia" panose="02040502050405020303" pitchFamily="18" charset="0"/>
              </a:rPr>
              <a:t>Адаптер</a:t>
            </a:r>
          </a:p>
        </p:txBody>
      </p:sp>
    </p:spTree>
    <p:extLst>
      <p:ext uri="{BB962C8B-B14F-4D97-AF65-F5344CB8AC3E}">
        <p14:creationId xmlns="" xmlns:p14="http://schemas.microsoft.com/office/powerpoint/2010/main" val="21397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53" presetClass="entr" presetSubtype="1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5500"/>
                            </p:stCondLst>
                            <p:childTnLst>
                              <p:par>
                                <p:cTn id="25" presetID="53" presetClass="entr" presetSubtype="16"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par>
                          <p:cTn id="30" fill="hold">
                            <p:stCondLst>
                              <p:cond delay="600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6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childTnLst>
                          </p:cTn>
                        </p:par>
                        <p:par>
                          <p:cTn id="42" fill="hold">
                            <p:stCondLst>
                              <p:cond delay="7000"/>
                            </p:stCondLst>
                            <p:childTnLst>
                              <p:par>
                                <p:cTn id="43" presetID="53" presetClass="entr" presetSubtype="16"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par>
                          <p:cTn id="48" fill="hold">
                            <p:stCondLst>
                              <p:cond delay="7500"/>
                            </p:stCondLst>
                            <p:childTnLst>
                              <p:par>
                                <p:cTn id="49" presetID="53" presetClass="entr" presetSubtype="16"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par>
                          <p:cTn id="54" fill="hold">
                            <p:stCondLst>
                              <p:cond delay="8000"/>
                            </p:stCondLst>
                            <p:childTnLst>
                              <p:par>
                                <p:cTn id="55" presetID="53" presetClass="entr" presetSubtype="16"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par>
                          <p:cTn id="60" fill="hold">
                            <p:stCondLst>
                              <p:cond delay="8500"/>
                            </p:stCondLst>
                            <p:childTnLst>
                              <p:par>
                                <p:cTn id="61" presetID="53" presetClass="entr" presetSubtype="16"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animEffect transition="in" filter="fade">
                                      <p:cBhvr>
                                        <p:cTn id="65" dur="500"/>
                                        <p:tgtEl>
                                          <p:spTgt spid="40"/>
                                        </p:tgtEl>
                                      </p:cBhvr>
                                    </p:animEffect>
                                  </p:childTnLst>
                                </p:cTn>
                              </p:par>
                            </p:childTnLst>
                          </p:cTn>
                        </p:par>
                        <p:par>
                          <p:cTn id="66" fill="hold">
                            <p:stCondLst>
                              <p:cond delay="9000"/>
                            </p:stCondLst>
                            <p:childTnLst>
                              <p:par>
                                <p:cTn id="67" presetID="53" presetClass="entr" presetSubtype="16"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par>
                          <p:cTn id="72" fill="hold">
                            <p:stCondLst>
                              <p:cond delay="9500"/>
                            </p:stCondLst>
                            <p:childTnLst>
                              <p:par>
                                <p:cTn id="73" presetID="53" presetClass="entr" presetSubtype="16"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Effect transition="in" filter="fade">
                                      <p:cBhvr>
                                        <p:cTn id="77" dur="500"/>
                                        <p:tgtEl>
                                          <p:spTgt spid="48"/>
                                        </p:tgtEl>
                                      </p:cBhvr>
                                    </p:animEffect>
                                  </p:childTnLst>
                                </p:cTn>
                              </p:par>
                            </p:childTnLst>
                          </p:cTn>
                        </p:par>
                        <p:par>
                          <p:cTn id="78" fill="hold">
                            <p:stCondLst>
                              <p:cond delay="10000"/>
                            </p:stCondLst>
                            <p:childTnLst>
                              <p:par>
                                <p:cTn id="79" presetID="42" presetClass="entr" presetSubtype="0"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par>
                          <p:cTn id="84" fill="hold">
                            <p:stCondLst>
                              <p:cond delay="11000"/>
                            </p:stCondLst>
                            <p:childTnLst>
                              <p:par>
                                <p:cTn id="85" presetID="53" presetClass="entr" presetSubtype="16"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childTnLst>
                          </p:cTn>
                        </p:par>
                        <p:par>
                          <p:cTn id="90" fill="hold">
                            <p:stCondLst>
                              <p:cond delay="11500"/>
                            </p:stCondLst>
                            <p:childTnLst>
                              <p:par>
                                <p:cTn id="91" presetID="53" presetClass="entr" presetSubtype="16"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p:cTn id="93" dur="500" fill="hold"/>
                                        <p:tgtEl>
                                          <p:spTgt spid="45"/>
                                        </p:tgtEl>
                                        <p:attrNameLst>
                                          <p:attrName>ppt_w</p:attrName>
                                        </p:attrNameLst>
                                      </p:cBhvr>
                                      <p:tavLst>
                                        <p:tav tm="0">
                                          <p:val>
                                            <p:fltVal val="0"/>
                                          </p:val>
                                        </p:tav>
                                        <p:tav tm="100000">
                                          <p:val>
                                            <p:strVal val="#ppt_w"/>
                                          </p:val>
                                        </p:tav>
                                      </p:tavLst>
                                    </p:anim>
                                    <p:anim calcmode="lin" valueType="num">
                                      <p:cBhvr>
                                        <p:cTn id="94" dur="500" fill="hold"/>
                                        <p:tgtEl>
                                          <p:spTgt spid="45"/>
                                        </p:tgtEl>
                                        <p:attrNameLst>
                                          <p:attrName>ppt_h</p:attrName>
                                        </p:attrNameLst>
                                      </p:cBhvr>
                                      <p:tavLst>
                                        <p:tav tm="0">
                                          <p:val>
                                            <p:fltVal val="0"/>
                                          </p:val>
                                        </p:tav>
                                        <p:tav tm="100000">
                                          <p:val>
                                            <p:strVal val="#ppt_h"/>
                                          </p:val>
                                        </p:tav>
                                      </p:tavLst>
                                    </p:anim>
                                    <p:animEffect transition="in" filter="fade">
                                      <p:cBhvr>
                                        <p:cTn id="95" dur="500"/>
                                        <p:tgtEl>
                                          <p:spTgt spid="45"/>
                                        </p:tgtEl>
                                      </p:cBhvr>
                                    </p:animEffect>
                                  </p:childTnLst>
                                </p:cTn>
                              </p:par>
                            </p:childTnLst>
                          </p:cTn>
                        </p:par>
                        <p:par>
                          <p:cTn id="96" fill="hold">
                            <p:stCondLst>
                              <p:cond delay="12000"/>
                            </p:stCondLst>
                            <p:childTnLst>
                              <p:par>
                                <p:cTn id="97" presetID="53" presetClass="entr" presetSubtype="16" fill="hold"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12500"/>
                            </p:stCondLst>
                            <p:childTnLst>
                              <p:par>
                                <p:cTn id="103" presetID="53" presetClass="entr" presetSubtype="16" fill="hold" grpId="0" nodeType="after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500" fill="hold"/>
                                        <p:tgtEl>
                                          <p:spTgt spid="49"/>
                                        </p:tgtEl>
                                        <p:attrNameLst>
                                          <p:attrName>ppt_w</p:attrName>
                                        </p:attrNameLst>
                                      </p:cBhvr>
                                      <p:tavLst>
                                        <p:tav tm="0">
                                          <p:val>
                                            <p:fltVal val="0"/>
                                          </p:val>
                                        </p:tav>
                                        <p:tav tm="100000">
                                          <p:val>
                                            <p:strVal val="#ppt_w"/>
                                          </p:val>
                                        </p:tav>
                                      </p:tavLst>
                                    </p:anim>
                                    <p:anim calcmode="lin" valueType="num">
                                      <p:cBhvr>
                                        <p:cTn id="106" dur="500" fill="hold"/>
                                        <p:tgtEl>
                                          <p:spTgt spid="49"/>
                                        </p:tgtEl>
                                        <p:attrNameLst>
                                          <p:attrName>ppt_h</p:attrName>
                                        </p:attrNameLst>
                                      </p:cBhvr>
                                      <p:tavLst>
                                        <p:tav tm="0">
                                          <p:val>
                                            <p:fltVal val="0"/>
                                          </p:val>
                                        </p:tav>
                                        <p:tav tm="100000">
                                          <p:val>
                                            <p:strVal val="#ppt_h"/>
                                          </p:val>
                                        </p:tav>
                                      </p:tavLst>
                                    </p:anim>
                                    <p:animEffect transition="in" filter="fade">
                                      <p:cBhvr>
                                        <p:cTn id="107" dur="500"/>
                                        <p:tgtEl>
                                          <p:spTgt spid="49"/>
                                        </p:tgtEl>
                                      </p:cBhvr>
                                    </p:animEffect>
                                  </p:childTnLst>
                                </p:cTn>
                              </p:par>
                            </p:childTnLst>
                          </p:cTn>
                        </p:par>
                        <p:par>
                          <p:cTn id="108" fill="hold">
                            <p:stCondLst>
                              <p:cond delay="13000"/>
                            </p:stCondLst>
                            <p:childTnLst>
                              <p:par>
                                <p:cTn id="109" presetID="53" presetClass="entr" presetSubtype="16"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p:cTn id="111" dur="500" fill="hold"/>
                                        <p:tgtEl>
                                          <p:spTgt spid="51"/>
                                        </p:tgtEl>
                                        <p:attrNameLst>
                                          <p:attrName>ppt_w</p:attrName>
                                        </p:attrNameLst>
                                      </p:cBhvr>
                                      <p:tavLst>
                                        <p:tav tm="0">
                                          <p:val>
                                            <p:fltVal val="0"/>
                                          </p:val>
                                        </p:tav>
                                        <p:tav tm="100000">
                                          <p:val>
                                            <p:strVal val="#ppt_w"/>
                                          </p:val>
                                        </p:tav>
                                      </p:tavLst>
                                    </p:anim>
                                    <p:anim calcmode="lin" valueType="num">
                                      <p:cBhvr>
                                        <p:cTn id="112" dur="500" fill="hold"/>
                                        <p:tgtEl>
                                          <p:spTgt spid="51"/>
                                        </p:tgtEl>
                                        <p:attrNameLst>
                                          <p:attrName>ppt_h</p:attrName>
                                        </p:attrNameLst>
                                      </p:cBhvr>
                                      <p:tavLst>
                                        <p:tav tm="0">
                                          <p:val>
                                            <p:fltVal val="0"/>
                                          </p:val>
                                        </p:tav>
                                        <p:tav tm="100000">
                                          <p:val>
                                            <p:strVal val="#ppt_h"/>
                                          </p:val>
                                        </p:tav>
                                      </p:tavLst>
                                    </p:anim>
                                    <p:animEffect transition="in" filter="fade">
                                      <p:cBhvr>
                                        <p:cTn id="113" dur="500"/>
                                        <p:tgtEl>
                                          <p:spTgt spid="51"/>
                                        </p:tgtEl>
                                      </p:cBhvr>
                                    </p:animEffect>
                                  </p:childTnLst>
                                </p:cTn>
                              </p:par>
                            </p:childTnLst>
                          </p:cTn>
                        </p:par>
                        <p:par>
                          <p:cTn id="114" fill="hold">
                            <p:stCondLst>
                              <p:cond delay="13500"/>
                            </p:stCondLst>
                            <p:childTnLst>
                              <p:par>
                                <p:cTn id="115" presetID="53" presetClass="entr" presetSubtype="16" fill="hold" nodeType="after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p:cTn id="117" dur="500" fill="hold"/>
                                        <p:tgtEl>
                                          <p:spTgt spid="11"/>
                                        </p:tgtEl>
                                        <p:attrNameLst>
                                          <p:attrName>ppt_w</p:attrName>
                                        </p:attrNameLst>
                                      </p:cBhvr>
                                      <p:tavLst>
                                        <p:tav tm="0">
                                          <p:val>
                                            <p:fltVal val="0"/>
                                          </p:val>
                                        </p:tav>
                                        <p:tav tm="100000">
                                          <p:val>
                                            <p:strVal val="#ppt_w"/>
                                          </p:val>
                                        </p:tav>
                                      </p:tavLst>
                                    </p:anim>
                                    <p:anim calcmode="lin" valueType="num">
                                      <p:cBhvr>
                                        <p:cTn id="118" dur="500" fill="hold"/>
                                        <p:tgtEl>
                                          <p:spTgt spid="11"/>
                                        </p:tgtEl>
                                        <p:attrNameLst>
                                          <p:attrName>ppt_h</p:attrName>
                                        </p:attrNameLst>
                                      </p:cBhvr>
                                      <p:tavLst>
                                        <p:tav tm="0">
                                          <p:val>
                                            <p:fltVal val="0"/>
                                          </p:val>
                                        </p:tav>
                                        <p:tav tm="100000">
                                          <p:val>
                                            <p:strVal val="#ppt_h"/>
                                          </p:val>
                                        </p:tav>
                                      </p:tavLst>
                                    </p:anim>
                                    <p:animEffect transition="in" filter="fade">
                                      <p:cBhvr>
                                        <p:cTn id="119" dur="500"/>
                                        <p:tgtEl>
                                          <p:spTgt spid="11"/>
                                        </p:tgtEl>
                                      </p:cBhvr>
                                    </p:animEffect>
                                  </p:childTnLst>
                                </p:cTn>
                              </p:par>
                            </p:childTnLst>
                          </p:cTn>
                        </p:par>
                        <p:par>
                          <p:cTn id="120" fill="hold">
                            <p:stCondLst>
                              <p:cond delay="14000"/>
                            </p:stCondLst>
                            <p:childTnLst>
                              <p:par>
                                <p:cTn id="121" presetID="42" presetClass="entr" presetSubtype="0" fill="hold" nodeType="after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1000"/>
                                        <p:tgtEl>
                                          <p:spTgt spid="13"/>
                                        </p:tgtEl>
                                      </p:cBhvr>
                                    </p:animEffect>
                                    <p:anim calcmode="lin" valueType="num">
                                      <p:cBhvr>
                                        <p:cTn id="124" dur="1000" fill="hold"/>
                                        <p:tgtEl>
                                          <p:spTgt spid="13"/>
                                        </p:tgtEl>
                                        <p:attrNameLst>
                                          <p:attrName>ppt_x</p:attrName>
                                        </p:attrNameLst>
                                      </p:cBhvr>
                                      <p:tavLst>
                                        <p:tav tm="0">
                                          <p:val>
                                            <p:strVal val="#ppt_x"/>
                                          </p:val>
                                        </p:tav>
                                        <p:tav tm="100000">
                                          <p:val>
                                            <p:strVal val="#ppt_x"/>
                                          </p:val>
                                        </p:tav>
                                      </p:tavLst>
                                    </p:anim>
                                    <p:anim calcmode="lin" valueType="num">
                                      <p:cBhvr>
                                        <p:cTn id="125" dur="1000" fill="hold"/>
                                        <p:tgtEl>
                                          <p:spTgt spid="13"/>
                                        </p:tgtEl>
                                        <p:attrNameLst>
                                          <p:attrName>ppt_y</p:attrName>
                                        </p:attrNameLst>
                                      </p:cBhvr>
                                      <p:tavLst>
                                        <p:tav tm="0">
                                          <p:val>
                                            <p:strVal val="#ppt_y+.1"/>
                                          </p:val>
                                        </p:tav>
                                        <p:tav tm="100000">
                                          <p:val>
                                            <p:strVal val="#ppt_y"/>
                                          </p:val>
                                        </p:tav>
                                      </p:tavLst>
                                    </p:anim>
                                  </p:childTnLst>
                                </p:cTn>
                              </p:par>
                            </p:childTnLst>
                          </p:cTn>
                        </p:par>
                        <p:par>
                          <p:cTn id="126" fill="hold">
                            <p:stCondLst>
                              <p:cond delay="15000"/>
                            </p:stCondLst>
                            <p:childTnLst>
                              <p:par>
                                <p:cTn id="127" presetID="42" presetClass="entr" presetSubtype="0" fill="hold" nodeType="afterEffect">
                                  <p:stCondLst>
                                    <p:cond delay="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1000"/>
                                        <p:tgtEl>
                                          <p:spTgt spid="17"/>
                                        </p:tgtEl>
                                      </p:cBhvr>
                                    </p:animEffect>
                                    <p:anim calcmode="lin" valueType="num">
                                      <p:cBhvr>
                                        <p:cTn id="130" dur="1000" fill="hold"/>
                                        <p:tgtEl>
                                          <p:spTgt spid="17"/>
                                        </p:tgtEl>
                                        <p:attrNameLst>
                                          <p:attrName>ppt_x</p:attrName>
                                        </p:attrNameLst>
                                      </p:cBhvr>
                                      <p:tavLst>
                                        <p:tav tm="0">
                                          <p:val>
                                            <p:strVal val="#ppt_x"/>
                                          </p:val>
                                        </p:tav>
                                        <p:tav tm="100000">
                                          <p:val>
                                            <p:strVal val="#ppt_x"/>
                                          </p:val>
                                        </p:tav>
                                      </p:tavLst>
                                    </p:anim>
                                    <p:anim calcmode="lin" valueType="num">
                                      <p:cBhvr>
                                        <p:cTn id="131" dur="1000" fill="hold"/>
                                        <p:tgtEl>
                                          <p:spTgt spid="17"/>
                                        </p:tgtEl>
                                        <p:attrNameLst>
                                          <p:attrName>ppt_y</p:attrName>
                                        </p:attrNameLst>
                                      </p:cBhvr>
                                      <p:tavLst>
                                        <p:tav tm="0">
                                          <p:val>
                                            <p:strVal val="#ppt_y+.1"/>
                                          </p:val>
                                        </p:tav>
                                        <p:tav tm="100000">
                                          <p:val>
                                            <p:strVal val="#ppt_y"/>
                                          </p:val>
                                        </p:tav>
                                      </p:tavLst>
                                    </p:anim>
                                  </p:childTnLst>
                                </p:cTn>
                              </p:par>
                            </p:childTnLst>
                          </p:cTn>
                        </p:par>
                        <p:par>
                          <p:cTn id="132" fill="hold">
                            <p:stCondLst>
                              <p:cond delay="16000"/>
                            </p:stCondLst>
                            <p:childTnLst>
                              <p:par>
                                <p:cTn id="133" presetID="53" presetClass="entr" presetSubtype="16" fill="hold" grpId="0" nodeType="afterEffect">
                                  <p:stCondLst>
                                    <p:cond delay="0"/>
                                  </p:stCondLst>
                                  <p:childTnLst>
                                    <p:set>
                                      <p:cBhvr>
                                        <p:cTn id="134" dur="1" fill="hold">
                                          <p:stCondLst>
                                            <p:cond delay="0"/>
                                          </p:stCondLst>
                                        </p:cTn>
                                        <p:tgtEl>
                                          <p:spTgt spid="62"/>
                                        </p:tgtEl>
                                        <p:attrNameLst>
                                          <p:attrName>style.visibility</p:attrName>
                                        </p:attrNameLst>
                                      </p:cBhvr>
                                      <p:to>
                                        <p:strVal val="visible"/>
                                      </p:to>
                                    </p:set>
                                    <p:anim calcmode="lin" valueType="num">
                                      <p:cBhvr>
                                        <p:cTn id="135" dur="500" fill="hold"/>
                                        <p:tgtEl>
                                          <p:spTgt spid="62"/>
                                        </p:tgtEl>
                                        <p:attrNameLst>
                                          <p:attrName>ppt_w</p:attrName>
                                        </p:attrNameLst>
                                      </p:cBhvr>
                                      <p:tavLst>
                                        <p:tav tm="0">
                                          <p:val>
                                            <p:fltVal val="0"/>
                                          </p:val>
                                        </p:tav>
                                        <p:tav tm="100000">
                                          <p:val>
                                            <p:strVal val="#ppt_w"/>
                                          </p:val>
                                        </p:tav>
                                      </p:tavLst>
                                    </p:anim>
                                    <p:anim calcmode="lin" valueType="num">
                                      <p:cBhvr>
                                        <p:cTn id="136" dur="500" fill="hold"/>
                                        <p:tgtEl>
                                          <p:spTgt spid="62"/>
                                        </p:tgtEl>
                                        <p:attrNameLst>
                                          <p:attrName>ppt_h</p:attrName>
                                        </p:attrNameLst>
                                      </p:cBhvr>
                                      <p:tavLst>
                                        <p:tav tm="0">
                                          <p:val>
                                            <p:fltVal val="0"/>
                                          </p:val>
                                        </p:tav>
                                        <p:tav tm="100000">
                                          <p:val>
                                            <p:strVal val="#ppt_h"/>
                                          </p:val>
                                        </p:tav>
                                      </p:tavLst>
                                    </p:anim>
                                    <p:animEffect transition="in" filter="fade">
                                      <p:cBhvr>
                                        <p:cTn id="137" dur="500"/>
                                        <p:tgtEl>
                                          <p:spTgt spid="62"/>
                                        </p:tgtEl>
                                      </p:cBhvr>
                                    </p:animEffect>
                                  </p:childTnLst>
                                </p:cTn>
                              </p:par>
                            </p:childTnLst>
                          </p:cTn>
                        </p:par>
                        <p:par>
                          <p:cTn id="138" fill="hold">
                            <p:stCondLst>
                              <p:cond delay="16500"/>
                            </p:stCondLst>
                            <p:childTnLst>
                              <p:par>
                                <p:cTn id="139" presetID="53" presetClass="entr" presetSubtype="16" fill="hold" nodeType="after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p:cTn id="141" dur="500" fill="hold"/>
                                        <p:tgtEl>
                                          <p:spTgt spid="54"/>
                                        </p:tgtEl>
                                        <p:attrNameLst>
                                          <p:attrName>ppt_w</p:attrName>
                                        </p:attrNameLst>
                                      </p:cBhvr>
                                      <p:tavLst>
                                        <p:tav tm="0">
                                          <p:val>
                                            <p:fltVal val="0"/>
                                          </p:val>
                                        </p:tav>
                                        <p:tav tm="100000">
                                          <p:val>
                                            <p:strVal val="#ppt_w"/>
                                          </p:val>
                                        </p:tav>
                                      </p:tavLst>
                                    </p:anim>
                                    <p:anim calcmode="lin" valueType="num">
                                      <p:cBhvr>
                                        <p:cTn id="142" dur="500" fill="hold"/>
                                        <p:tgtEl>
                                          <p:spTgt spid="54"/>
                                        </p:tgtEl>
                                        <p:attrNameLst>
                                          <p:attrName>ppt_h</p:attrName>
                                        </p:attrNameLst>
                                      </p:cBhvr>
                                      <p:tavLst>
                                        <p:tav tm="0">
                                          <p:val>
                                            <p:fltVal val="0"/>
                                          </p:val>
                                        </p:tav>
                                        <p:tav tm="100000">
                                          <p:val>
                                            <p:strVal val="#ppt_h"/>
                                          </p:val>
                                        </p:tav>
                                      </p:tavLst>
                                    </p:anim>
                                    <p:animEffect transition="in" filter="fade">
                                      <p:cBhvr>
                                        <p:cTn id="143" dur="500"/>
                                        <p:tgtEl>
                                          <p:spTgt spid="54"/>
                                        </p:tgtEl>
                                      </p:cBhvr>
                                    </p:animEffect>
                                  </p:childTnLst>
                                </p:cTn>
                              </p:par>
                            </p:childTnLst>
                          </p:cTn>
                        </p:par>
                        <p:par>
                          <p:cTn id="144" fill="hold">
                            <p:stCondLst>
                              <p:cond delay="17000"/>
                            </p:stCondLst>
                            <p:childTnLst>
                              <p:par>
                                <p:cTn id="145" presetID="53" presetClass="entr" presetSubtype="16" fill="hold" grpId="0" nodeType="after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childTnLst>
                          </p:cTn>
                        </p:par>
                        <p:par>
                          <p:cTn id="150" fill="hold">
                            <p:stCondLst>
                              <p:cond delay="17500"/>
                            </p:stCondLst>
                            <p:childTnLst>
                              <p:par>
                                <p:cTn id="151" presetID="53" presetClass="entr" presetSubtype="16" fill="hold" grpId="0" nodeType="afterEffect">
                                  <p:stCondLst>
                                    <p:cond delay="0"/>
                                  </p:stCondLst>
                                  <p:childTnLst>
                                    <p:set>
                                      <p:cBhvr>
                                        <p:cTn id="152" dur="1" fill="hold">
                                          <p:stCondLst>
                                            <p:cond delay="0"/>
                                          </p:stCondLst>
                                        </p:cTn>
                                        <p:tgtEl>
                                          <p:spTgt spid="63"/>
                                        </p:tgtEl>
                                        <p:attrNameLst>
                                          <p:attrName>style.visibility</p:attrName>
                                        </p:attrNameLst>
                                      </p:cBhvr>
                                      <p:to>
                                        <p:strVal val="visible"/>
                                      </p:to>
                                    </p:set>
                                    <p:anim calcmode="lin" valueType="num">
                                      <p:cBhvr>
                                        <p:cTn id="153" dur="500" fill="hold"/>
                                        <p:tgtEl>
                                          <p:spTgt spid="63"/>
                                        </p:tgtEl>
                                        <p:attrNameLst>
                                          <p:attrName>ppt_w</p:attrName>
                                        </p:attrNameLst>
                                      </p:cBhvr>
                                      <p:tavLst>
                                        <p:tav tm="0">
                                          <p:val>
                                            <p:fltVal val="0"/>
                                          </p:val>
                                        </p:tav>
                                        <p:tav tm="100000">
                                          <p:val>
                                            <p:strVal val="#ppt_w"/>
                                          </p:val>
                                        </p:tav>
                                      </p:tavLst>
                                    </p:anim>
                                    <p:anim calcmode="lin" valueType="num">
                                      <p:cBhvr>
                                        <p:cTn id="154" dur="500" fill="hold"/>
                                        <p:tgtEl>
                                          <p:spTgt spid="63"/>
                                        </p:tgtEl>
                                        <p:attrNameLst>
                                          <p:attrName>ppt_h</p:attrName>
                                        </p:attrNameLst>
                                      </p:cBhvr>
                                      <p:tavLst>
                                        <p:tav tm="0">
                                          <p:val>
                                            <p:fltVal val="0"/>
                                          </p:val>
                                        </p:tav>
                                        <p:tav tm="100000">
                                          <p:val>
                                            <p:strVal val="#ppt_h"/>
                                          </p:val>
                                        </p:tav>
                                      </p:tavLst>
                                    </p:anim>
                                    <p:animEffect transition="in" filter="fade">
                                      <p:cBhvr>
                                        <p:cTn id="155" dur="500"/>
                                        <p:tgtEl>
                                          <p:spTgt spid="63"/>
                                        </p:tgtEl>
                                      </p:cBhvr>
                                    </p:animEffect>
                                  </p:childTnLst>
                                </p:cTn>
                              </p:par>
                            </p:childTnLst>
                          </p:cTn>
                        </p:par>
                        <p:par>
                          <p:cTn id="156" fill="hold">
                            <p:stCondLst>
                              <p:cond delay="18000"/>
                            </p:stCondLst>
                            <p:childTnLst>
                              <p:par>
                                <p:cTn id="157" presetID="53" presetClass="entr" presetSubtype="16" fill="hold" nodeType="afterEffect">
                                  <p:stCondLst>
                                    <p:cond delay="0"/>
                                  </p:stCondLst>
                                  <p:childTnLst>
                                    <p:set>
                                      <p:cBhvr>
                                        <p:cTn id="158" dur="1" fill="hold">
                                          <p:stCondLst>
                                            <p:cond delay="0"/>
                                          </p:stCondLst>
                                        </p:cTn>
                                        <p:tgtEl>
                                          <p:spTgt spid="59"/>
                                        </p:tgtEl>
                                        <p:attrNameLst>
                                          <p:attrName>style.visibility</p:attrName>
                                        </p:attrNameLst>
                                      </p:cBhvr>
                                      <p:to>
                                        <p:strVal val="visible"/>
                                      </p:to>
                                    </p:set>
                                    <p:anim calcmode="lin" valueType="num">
                                      <p:cBhvr>
                                        <p:cTn id="159" dur="500" fill="hold"/>
                                        <p:tgtEl>
                                          <p:spTgt spid="59"/>
                                        </p:tgtEl>
                                        <p:attrNameLst>
                                          <p:attrName>ppt_w</p:attrName>
                                        </p:attrNameLst>
                                      </p:cBhvr>
                                      <p:tavLst>
                                        <p:tav tm="0">
                                          <p:val>
                                            <p:fltVal val="0"/>
                                          </p:val>
                                        </p:tav>
                                        <p:tav tm="100000">
                                          <p:val>
                                            <p:strVal val="#ppt_w"/>
                                          </p:val>
                                        </p:tav>
                                      </p:tavLst>
                                    </p:anim>
                                    <p:anim calcmode="lin" valueType="num">
                                      <p:cBhvr>
                                        <p:cTn id="160" dur="500" fill="hold"/>
                                        <p:tgtEl>
                                          <p:spTgt spid="59"/>
                                        </p:tgtEl>
                                        <p:attrNameLst>
                                          <p:attrName>ppt_h</p:attrName>
                                        </p:attrNameLst>
                                      </p:cBhvr>
                                      <p:tavLst>
                                        <p:tav tm="0">
                                          <p:val>
                                            <p:fltVal val="0"/>
                                          </p:val>
                                        </p:tav>
                                        <p:tav tm="100000">
                                          <p:val>
                                            <p:strVal val="#ppt_h"/>
                                          </p:val>
                                        </p:tav>
                                      </p:tavLst>
                                    </p:anim>
                                    <p:animEffect transition="in" filter="fade">
                                      <p:cBhvr>
                                        <p:cTn id="161" dur="500"/>
                                        <p:tgtEl>
                                          <p:spTgt spid="59"/>
                                        </p:tgtEl>
                                      </p:cBhvr>
                                    </p:animEffect>
                                  </p:childTnLst>
                                </p:cTn>
                              </p:par>
                            </p:childTnLst>
                          </p:cTn>
                        </p:par>
                        <p:par>
                          <p:cTn id="162" fill="hold">
                            <p:stCondLst>
                              <p:cond delay="18500"/>
                            </p:stCondLst>
                            <p:childTnLst>
                              <p:par>
                                <p:cTn id="163" presetID="53" presetClass="entr" presetSubtype="16" fill="hold" grpId="0" nodeType="afterEffect">
                                  <p:stCondLst>
                                    <p:cond delay="0"/>
                                  </p:stCondLst>
                                  <p:childTnLst>
                                    <p:set>
                                      <p:cBhvr>
                                        <p:cTn id="164" dur="1" fill="hold">
                                          <p:stCondLst>
                                            <p:cond delay="0"/>
                                          </p:stCondLst>
                                        </p:cTn>
                                        <p:tgtEl>
                                          <p:spTgt spid="61"/>
                                        </p:tgtEl>
                                        <p:attrNameLst>
                                          <p:attrName>style.visibility</p:attrName>
                                        </p:attrNameLst>
                                      </p:cBhvr>
                                      <p:to>
                                        <p:strVal val="visible"/>
                                      </p:to>
                                    </p:set>
                                    <p:anim calcmode="lin" valueType="num">
                                      <p:cBhvr>
                                        <p:cTn id="165" dur="500" fill="hold"/>
                                        <p:tgtEl>
                                          <p:spTgt spid="61"/>
                                        </p:tgtEl>
                                        <p:attrNameLst>
                                          <p:attrName>ppt_w</p:attrName>
                                        </p:attrNameLst>
                                      </p:cBhvr>
                                      <p:tavLst>
                                        <p:tav tm="0">
                                          <p:val>
                                            <p:fltVal val="0"/>
                                          </p:val>
                                        </p:tav>
                                        <p:tav tm="100000">
                                          <p:val>
                                            <p:strVal val="#ppt_w"/>
                                          </p:val>
                                        </p:tav>
                                      </p:tavLst>
                                    </p:anim>
                                    <p:anim calcmode="lin" valueType="num">
                                      <p:cBhvr>
                                        <p:cTn id="166" dur="500" fill="hold"/>
                                        <p:tgtEl>
                                          <p:spTgt spid="61"/>
                                        </p:tgtEl>
                                        <p:attrNameLst>
                                          <p:attrName>ppt_h</p:attrName>
                                        </p:attrNameLst>
                                      </p:cBhvr>
                                      <p:tavLst>
                                        <p:tav tm="0">
                                          <p:val>
                                            <p:fltVal val="0"/>
                                          </p:val>
                                        </p:tav>
                                        <p:tav tm="100000">
                                          <p:val>
                                            <p:strVal val="#ppt_h"/>
                                          </p:val>
                                        </p:tav>
                                      </p:tavLst>
                                    </p:anim>
                                    <p:animEffect transition="in" filter="fade">
                                      <p:cBhvr>
                                        <p:cTn id="167" dur="500"/>
                                        <p:tgtEl>
                                          <p:spTgt spid="61"/>
                                        </p:tgtEl>
                                      </p:cBhvr>
                                    </p:animEffect>
                                  </p:childTnLst>
                                </p:cTn>
                              </p:par>
                            </p:childTnLst>
                          </p:cTn>
                        </p:par>
                        <p:par>
                          <p:cTn id="168" fill="hold">
                            <p:stCondLst>
                              <p:cond delay="19000"/>
                            </p:stCondLst>
                            <p:childTnLst>
                              <p:par>
                                <p:cTn id="169" presetID="53" presetClass="entr" presetSubtype="16" fill="hold" nodeType="afterEffect">
                                  <p:stCondLst>
                                    <p:cond delay="0"/>
                                  </p:stCondLst>
                                  <p:childTnLst>
                                    <p:set>
                                      <p:cBhvr>
                                        <p:cTn id="170" dur="1" fill="hold">
                                          <p:stCondLst>
                                            <p:cond delay="0"/>
                                          </p:stCondLst>
                                        </p:cTn>
                                        <p:tgtEl>
                                          <p:spTgt spid="67"/>
                                        </p:tgtEl>
                                        <p:attrNameLst>
                                          <p:attrName>style.visibility</p:attrName>
                                        </p:attrNameLst>
                                      </p:cBhvr>
                                      <p:to>
                                        <p:strVal val="visible"/>
                                      </p:to>
                                    </p:set>
                                    <p:anim calcmode="lin" valueType="num">
                                      <p:cBhvr>
                                        <p:cTn id="171" dur="500" fill="hold"/>
                                        <p:tgtEl>
                                          <p:spTgt spid="67"/>
                                        </p:tgtEl>
                                        <p:attrNameLst>
                                          <p:attrName>ppt_w</p:attrName>
                                        </p:attrNameLst>
                                      </p:cBhvr>
                                      <p:tavLst>
                                        <p:tav tm="0">
                                          <p:val>
                                            <p:fltVal val="0"/>
                                          </p:val>
                                        </p:tav>
                                        <p:tav tm="100000">
                                          <p:val>
                                            <p:strVal val="#ppt_w"/>
                                          </p:val>
                                        </p:tav>
                                      </p:tavLst>
                                    </p:anim>
                                    <p:anim calcmode="lin" valueType="num">
                                      <p:cBhvr>
                                        <p:cTn id="172" dur="500" fill="hold"/>
                                        <p:tgtEl>
                                          <p:spTgt spid="67"/>
                                        </p:tgtEl>
                                        <p:attrNameLst>
                                          <p:attrName>ppt_h</p:attrName>
                                        </p:attrNameLst>
                                      </p:cBhvr>
                                      <p:tavLst>
                                        <p:tav tm="0">
                                          <p:val>
                                            <p:fltVal val="0"/>
                                          </p:val>
                                        </p:tav>
                                        <p:tav tm="100000">
                                          <p:val>
                                            <p:strVal val="#ppt_h"/>
                                          </p:val>
                                        </p:tav>
                                      </p:tavLst>
                                    </p:anim>
                                    <p:animEffect transition="in" filter="fade">
                                      <p:cBhvr>
                                        <p:cTn id="173" dur="500"/>
                                        <p:tgtEl>
                                          <p:spTgt spid="67"/>
                                        </p:tgtEl>
                                      </p:cBhvr>
                                    </p:animEffect>
                                  </p:childTnLst>
                                </p:cTn>
                              </p:par>
                            </p:childTnLst>
                          </p:cTn>
                        </p:par>
                        <p:par>
                          <p:cTn id="174" fill="hold">
                            <p:stCondLst>
                              <p:cond delay="19500"/>
                            </p:stCondLst>
                            <p:childTnLst>
                              <p:par>
                                <p:cTn id="175" presetID="53" presetClass="entr" presetSubtype="16" fill="hold" grpId="0" nodeType="afterEffect">
                                  <p:stCondLst>
                                    <p:cond delay="0"/>
                                  </p:stCondLst>
                                  <p:childTnLst>
                                    <p:set>
                                      <p:cBhvr>
                                        <p:cTn id="176" dur="1" fill="hold">
                                          <p:stCondLst>
                                            <p:cond delay="0"/>
                                          </p:stCondLst>
                                        </p:cTn>
                                        <p:tgtEl>
                                          <p:spTgt spid="69"/>
                                        </p:tgtEl>
                                        <p:attrNameLst>
                                          <p:attrName>style.visibility</p:attrName>
                                        </p:attrNameLst>
                                      </p:cBhvr>
                                      <p:to>
                                        <p:strVal val="visible"/>
                                      </p:to>
                                    </p:set>
                                    <p:anim calcmode="lin" valueType="num">
                                      <p:cBhvr>
                                        <p:cTn id="177" dur="500" fill="hold"/>
                                        <p:tgtEl>
                                          <p:spTgt spid="69"/>
                                        </p:tgtEl>
                                        <p:attrNameLst>
                                          <p:attrName>ppt_w</p:attrName>
                                        </p:attrNameLst>
                                      </p:cBhvr>
                                      <p:tavLst>
                                        <p:tav tm="0">
                                          <p:val>
                                            <p:fltVal val="0"/>
                                          </p:val>
                                        </p:tav>
                                        <p:tav tm="100000">
                                          <p:val>
                                            <p:strVal val="#ppt_w"/>
                                          </p:val>
                                        </p:tav>
                                      </p:tavLst>
                                    </p:anim>
                                    <p:anim calcmode="lin" valueType="num">
                                      <p:cBhvr>
                                        <p:cTn id="178" dur="500" fill="hold"/>
                                        <p:tgtEl>
                                          <p:spTgt spid="69"/>
                                        </p:tgtEl>
                                        <p:attrNameLst>
                                          <p:attrName>ppt_h</p:attrName>
                                        </p:attrNameLst>
                                      </p:cBhvr>
                                      <p:tavLst>
                                        <p:tav tm="0">
                                          <p:val>
                                            <p:fltVal val="0"/>
                                          </p:val>
                                        </p:tav>
                                        <p:tav tm="100000">
                                          <p:val>
                                            <p:strVal val="#ppt_h"/>
                                          </p:val>
                                        </p:tav>
                                      </p:tavLst>
                                    </p:anim>
                                    <p:animEffect transition="in" filter="fade">
                                      <p:cBhvr>
                                        <p:cTn id="1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5" grpId="0"/>
      <p:bldP spid="48" grpId="0"/>
      <p:bldP spid="49" grpId="0"/>
      <p:bldP spid="51" grpId="0"/>
      <p:bldP spid="56" grpId="0"/>
      <p:bldP spid="61" grpId="0"/>
      <p:bldP spid="62" grpId="0"/>
      <p:bldP spid="63"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A98AD50-2EC9-41B7-8F28-1835A3787411}"/>
              </a:ext>
            </a:extLst>
          </p:cNvPr>
          <p:cNvSpPr>
            <a:spLocks noGrp="1"/>
          </p:cNvSpPr>
          <p:nvPr>
            <p:ph type="title"/>
          </p:nvPr>
        </p:nvSpPr>
        <p:spPr>
          <a:xfrm>
            <a:off x="0" y="0"/>
            <a:ext cx="12192000" cy="1269507"/>
          </a:xfrm>
        </p:spPr>
        <p:txBody>
          <a:bodyPr>
            <a:normAutofit/>
          </a:bodyPr>
          <a:lstStyle/>
          <a:p>
            <a:pPr algn="ctr"/>
            <a:r>
              <a:rPr lang="ru-RU" sz="3200" b="1" dirty="0">
                <a:latin typeface="Georgia" panose="02040502050405020303" pitchFamily="18" charset="0"/>
              </a:rPr>
              <a:t>Конфигурации регулятора 146-АХ</a:t>
            </a:r>
          </a:p>
        </p:txBody>
      </p:sp>
      <p:graphicFrame>
        <p:nvGraphicFramePr>
          <p:cNvPr id="4" name="Таблица 3">
            <a:extLst>
              <a:ext uri="{FF2B5EF4-FFF2-40B4-BE49-F238E27FC236}">
                <a16:creationId xmlns="" xmlns:a16="http://schemas.microsoft.com/office/drawing/2014/main" id="{09FA5FFA-0C42-4AB4-8C22-99F23D14322B}"/>
              </a:ext>
            </a:extLst>
          </p:cNvPr>
          <p:cNvGraphicFramePr>
            <a:graphicFrameLocks noGrp="1"/>
          </p:cNvGraphicFramePr>
          <p:nvPr>
            <p:extLst>
              <p:ext uri="{D42A27DB-BD31-4B8C-83A1-F6EECF244321}">
                <p14:modId xmlns="" xmlns:p14="http://schemas.microsoft.com/office/powerpoint/2010/main" val="2603745903"/>
              </p:ext>
            </p:extLst>
          </p:nvPr>
        </p:nvGraphicFramePr>
        <p:xfrm>
          <a:off x="745724" y="1473693"/>
          <a:ext cx="10596980" cy="4935985"/>
        </p:xfrm>
        <a:graphic>
          <a:graphicData uri="http://schemas.openxmlformats.org/drawingml/2006/table">
            <a:tbl>
              <a:tblPr firstRow="1" bandRow="1">
                <a:tableStyleId>{2D5ABB26-0587-4C30-8999-92F81FD0307C}</a:tableStyleId>
              </a:tblPr>
              <a:tblGrid>
                <a:gridCol w="5298490">
                  <a:extLst>
                    <a:ext uri="{9D8B030D-6E8A-4147-A177-3AD203B41FA5}">
                      <a16:colId xmlns="" xmlns:a16="http://schemas.microsoft.com/office/drawing/2014/main" val="3783439048"/>
                    </a:ext>
                  </a:extLst>
                </a:gridCol>
                <a:gridCol w="5298490">
                  <a:extLst>
                    <a:ext uri="{9D8B030D-6E8A-4147-A177-3AD203B41FA5}">
                      <a16:colId xmlns="" xmlns:a16="http://schemas.microsoft.com/office/drawing/2014/main" val="1602487068"/>
                    </a:ext>
                  </a:extLst>
                </a:gridCol>
              </a:tblGrid>
              <a:tr h="4935985">
                <a:tc>
                  <a:txBody>
                    <a:bodyPr/>
                    <a:lstStyle/>
                    <a:p>
                      <a:pPr algn="ctr"/>
                      <a:r>
                        <a:rPr lang="ru-RU" b="1" dirty="0">
                          <a:latin typeface="Georgia" panose="02040502050405020303" pitchFamily="18" charset="0"/>
                        </a:rPr>
                        <a:t>Регулятор 146-АХ + ПЗК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b="1" dirty="0">
                          <a:latin typeface="Georgia" panose="02040502050405020303" pitchFamily="18" charset="0"/>
                        </a:rPr>
                        <a:t>Регулятор 146-АХ с шумоглушителем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28955165"/>
                  </a:ext>
                </a:extLst>
              </a:tr>
            </a:tbl>
          </a:graphicData>
        </a:graphic>
      </p:graphicFrame>
      <p:pic>
        <p:nvPicPr>
          <p:cNvPr id="6" name="Рисунок 5">
            <a:extLst>
              <a:ext uri="{FF2B5EF4-FFF2-40B4-BE49-F238E27FC236}">
                <a16:creationId xmlns="" xmlns:a16="http://schemas.microsoft.com/office/drawing/2014/main" id="{95EF7C88-F49E-48D7-800E-D899F4B829E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03176" y="2393564"/>
            <a:ext cx="4830645" cy="3313238"/>
          </a:xfrm>
          <a:prstGeom prst="rect">
            <a:avLst/>
          </a:prstGeom>
        </p:spPr>
      </p:pic>
      <p:pic>
        <p:nvPicPr>
          <p:cNvPr id="8" name="Рисунок 7">
            <a:extLst>
              <a:ext uri="{FF2B5EF4-FFF2-40B4-BE49-F238E27FC236}">
                <a16:creationId xmlns="" xmlns:a16="http://schemas.microsoft.com/office/drawing/2014/main" id="{2F985FA9-5AA6-48CE-8536-0F51C5DDFBD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49732" y="2235203"/>
            <a:ext cx="3521636" cy="3648679"/>
          </a:xfrm>
          <a:prstGeom prst="rect">
            <a:avLst/>
          </a:prstGeom>
        </p:spPr>
      </p:pic>
      <p:cxnSp>
        <p:nvCxnSpPr>
          <p:cNvPr id="5" name="Прямая со стрелкой 4">
            <a:extLst>
              <a:ext uri="{FF2B5EF4-FFF2-40B4-BE49-F238E27FC236}">
                <a16:creationId xmlns="" xmlns:a16="http://schemas.microsoft.com/office/drawing/2014/main" id="{900F43BF-FE34-4CD5-8B15-AA3DC79EC8FD}"/>
              </a:ext>
            </a:extLst>
          </p:cNvPr>
          <p:cNvCxnSpPr/>
          <p:nvPr/>
        </p:nvCxnSpPr>
        <p:spPr>
          <a:xfrm flipH="1">
            <a:off x="2734322" y="2325950"/>
            <a:ext cx="594804" cy="5237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78BDDC1E-FE58-4990-94F3-3E6AFEA3B374}"/>
              </a:ext>
            </a:extLst>
          </p:cNvPr>
          <p:cNvCxnSpPr>
            <a:cxnSpLocks/>
          </p:cNvCxnSpPr>
          <p:nvPr/>
        </p:nvCxnSpPr>
        <p:spPr>
          <a:xfrm>
            <a:off x="1438183" y="2506910"/>
            <a:ext cx="467216" cy="4138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 xmlns:a16="http://schemas.microsoft.com/office/drawing/2014/main" id="{04734E9B-38D5-47FF-9467-CEC7E1610CF7}"/>
              </a:ext>
            </a:extLst>
          </p:cNvPr>
          <p:cNvCxnSpPr>
            <a:cxnSpLocks/>
          </p:cNvCxnSpPr>
          <p:nvPr/>
        </p:nvCxnSpPr>
        <p:spPr>
          <a:xfrm flipH="1" flipV="1">
            <a:off x="2476704" y="4656339"/>
            <a:ext cx="1509370" cy="1147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 xmlns:a16="http://schemas.microsoft.com/office/drawing/2014/main" id="{4615B7E4-5A18-48B5-9587-35FB463F12A4}"/>
              </a:ext>
            </a:extLst>
          </p:cNvPr>
          <p:cNvCxnSpPr>
            <a:cxnSpLocks/>
          </p:cNvCxnSpPr>
          <p:nvPr/>
        </p:nvCxnSpPr>
        <p:spPr>
          <a:xfrm flipH="1" flipV="1">
            <a:off x="3511631" y="4806709"/>
            <a:ext cx="1397720" cy="967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 xmlns:a16="http://schemas.microsoft.com/office/drawing/2014/main" id="{5CEBB672-01D3-49B4-AE0D-C6224533EC01}"/>
              </a:ext>
            </a:extLst>
          </p:cNvPr>
          <p:cNvCxnSpPr>
            <a:cxnSpLocks/>
          </p:cNvCxnSpPr>
          <p:nvPr/>
        </p:nvCxnSpPr>
        <p:spPr>
          <a:xfrm flipH="1" flipV="1">
            <a:off x="1800561" y="4913701"/>
            <a:ext cx="1094834" cy="890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3164A49B-6076-47E5-B03C-B686B0CBAE8A}"/>
              </a:ext>
            </a:extLst>
          </p:cNvPr>
          <p:cNvSpPr txBox="1"/>
          <p:nvPr/>
        </p:nvSpPr>
        <p:spPr>
          <a:xfrm>
            <a:off x="3329126" y="1935332"/>
            <a:ext cx="1988598" cy="276999"/>
          </a:xfrm>
          <a:prstGeom prst="rect">
            <a:avLst/>
          </a:prstGeom>
          <a:noFill/>
        </p:spPr>
        <p:txBody>
          <a:bodyPr wrap="square" rtlCol="0">
            <a:spAutoFit/>
          </a:bodyPr>
          <a:lstStyle/>
          <a:p>
            <a:r>
              <a:rPr lang="ru-RU" sz="1200" dirty="0">
                <a:latin typeface="Georgia" panose="02040502050405020303" pitchFamily="18" charset="0"/>
              </a:rPr>
              <a:t>Колесо для сброса</a:t>
            </a:r>
          </a:p>
        </p:txBody>
      </p:sp>
      <p:sp>
        <p:nvSpPr>
          <p:cNvPr id="29" name="TextBox 28">
            <a:extLst>
              <a:ext uri="{FF2B5EF4-FFF2-40B4-BE49-F238E27FC236}">
                <a16:creationId xmlns="" xmlns:a16="http://schemas.microsoft.com/office/drawing/2014/main" id="{8EEB3999-4BF3-41F1-9FCC-E6CC8B253091}"/>
              </a:ext>
            </a:extLst>
          </p:cNvPr>
          <p:cNvSpPr txBox="1"/>
          <p:nvPr/>
        </p:nvSpPr>
        <p:spPr>
          <a:xfrm>
            <a:off x="803302" y="2004371"/>
            <a:ext cx="1462458" cy="461665"/>
          </a:xfrm>
          <a:prstGeom prst="rect">
            <a:avLst/>
          </a:prstGeom>
          <a:noFill/>
        </p:spPr>
        <p:txBody>
          <a:bodyPr wrap="square" rtlCol="0">
            <a:spAutoFit/>
          </a:bodyPr>
          <a:lstStyle/>
          <a:p>
            <a:r>
              <a:rPr lang="ru-RU" sz="1200" dirty="0">
                <a:latin typeface="Georgia" panose="02040502050405020303" pitchFamily="18" charset="0"/>
              </a:rPr>
              <a:t>Ручной переключатель</a:t>
            </a:r>
          </a:p>
        </p:txBody>
      </p:sp>
      <p:cxnSp>
        <p:nvCxnSpPr>
          <p:cNvPr id="31" name="Прямая со стрелкой 30">
            <a:extLst>
              <a:ext uri="{FF2B5EF4-FFF2-40B4-BE49-F238E27FC236}">
                <a16:creationId xmlns="" xmlns:a16="http://schemas.microsoft.com/office/drawing/2014/main" id="{20B5555D-8166-4186-80DD-E011AA96B0C5}"/>
              </a:ext>
            </a:extLst>
          </p:cNvPr>
          <p:cNvCxnSpPr/>
          <p:nvPr/>
        </p:nvCxnSpPr>
        <p:spPr>
          <a:xfrm flipH="1">
            <a:off x="9312676" y="3204839"/>
            <a:ext cx="1358283" cy="1451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 xmlns:a16="http://schemas.microsoft.com/office/drawing/2014/main" id="{3A0F21B6-1E6E-4B7F-9565-D28482623476}"/>
              </a:ext>
            </a:extLst>
          </p:cNvPr>
          <p:cNvCxnSpPr/>
          <p:nvPr/>
        </p:nvCxnSpPr>
        <p:spPr>
          <a:xfrm flipH="1">
            <a:off x="9632272" y="3204839"/>
            <a:ext cx="1038687" cy="1708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3A260793-E14E-4A34-A5DA-AC3C0EFA967D}"/>
              </a:ext>
            </a:extLst>
          </p:cNvPr>
          <p:cNvSpPr txBox="1"/>
          <p:nvPr/>
        </p:nvSpPr>
        <p:spPr>
          <a:xfrm>
            <a:off x="9831220" y="2743174"/>
            <a:ext cx="1679477" cy="461665"/>
          </a:xfrm>
          <a:prstGeom prst="rect">
            <a:avLst/>
          </a:prstGeom>
          <a:noFill/>
        </p:spPr>
        <p:txBody>
          <a:bodyPr wrap="square" rtlCol="0">
            <a:spAutoFit/>
          </a:bodyPr>
          <a:lstStyle/>
          <a:p>
            <a:pPr algn="ctr"/>
            <a:r>
              <a:rPr lang="ru-RU" sz="1200" dirty="0">
                <a:latin typeface="Georgia" panose="02040502050405020303" pitchFamily="18" charset="0"/>
              </a:rPr>
              <a:t>Интегрированный глушитель</a:t>
            </a:r>
          </a:p>
        </p:txBody>
      </p:sp>
      <p:sp>
        <p:nvSpPr>
          <p:cNvPr id="35" name="TextBox 34">
            <a:extLst>
              <a:ext uri="{FF2B5EF4-FFF2-40B4-BE49-F238E27FC236}">
                <a16:creationId xmlns="" xmlns:a16="http://schemas.microsoft.com/office/drawing/2014/main" id="{A48BD775-F40A-4F9B-A82D-BD4548B8698A}"/>
              </a:ext>
            </a:extLst>
          </p:cNvPr>
          <p:cNvSpPr txBox="1"/>
          <p:nvPr/>
        </p:nvSpPr>
        <p:spPr>
          <a:xfrm>
            <a:off x="4846325" y="5804294"/>
            <a:ext cx="1265746" cy="276999"/>
          </a:xfrm>
          <a:prstGeom prst="rect">
            <a:avLst/>
          </a:prstGeom>
          <a:noFill/>
        </p:spPr>
        <p:txBody>
          <a:bodyPr wrap="square" rtlCol="0">
            <a:spAutoFit/>
          </a:bodyPr>
          <a:lstStyle/>
          <a:p>
            <a:r>
              <a:rPr lang="ru-RU" sz="1200" dirty="0">
                <a:latin typeface="Georgia" panose="02040502050405020303" pitchFamily="18" charset="0"/>
              </a:rPr>
              <a:t>Пружина</a:t>
            </a:r>
          </a:p>
        </p:txBody>
      </p:sp>
      <p:sp>
        <p:nvSpPr>
          <p:cNvPr id="36" name="TextBox 35">
            <a:extLst>
              <a:ext uri="{FF2B5EF4-FFF2-40B4-BE49-F238E27FC236}">
                <a16:creationId xmlns="" xmlns:a16="http://schemas.microsoft.com/office/drawing/2014/main" id="{E8556383-7F59-4B1A-994E-3DFD9E2F6FD5}"/>
              </a:ext>
            </a:extLst>
          </p:cNvPr>
          <p:cNvSpPr txBox="1"/>
          <p:nvPr/>
        </p:nvSpPr>
        <p:spPr>
          <a:xfrm>
            <a:off x="3314086" y="5792008"/>
            <a:ext cx="1595265" cy="461665"/>
          </a:xfrm>
          <a:prstGeom prst="rect">
            <a:avLst/>
          </a:prstGeom>
          <a:noFill/>
        </p:spPr>
        <p:txBody>
          <a:bodyPr wrap="square" rtlCol="0">
            <a:spAutoFit/>
          </a:bodyPr>
          <a:lstStyle/>
          <a:p>
            <a:r>
              <a:rPr lang="ru-RU" sz="1200" dirty="0">
                <a:latin typeface="Georgia" panose="02040502050405020303" pitchFamily="18" charset="0"/>
              </a:rPr>
              <a:t>Сбалансированное закрытие</a:t>
            </a:r>
          </a:p>
        </p:txBody>
      </p:sp>
      <p:sp>
        <p:nvSpPr>
          <p:cNvPr id="37" name="TextBox 36">
            <a:extLst>
              <a:ext uri="{FF2B5EF4-FFF2-40B4-BE49-F238E27FC236}">
                <a16:creationId xmlns="" xmlns:a16="http://schemas.microsoft.com/office/drawing/2014/main" id="{75000725-002F-46E4-8E5A-D0A669647955}"/>
              </a:ext>
            </a:extLst>
          </p:cNvPr>
          <p:cNvSpPr txBox="1"/>
          <p:nvPr/>
        </p:nvSpPr>
        <p:spPr>
          <a:xfrm>
            <a:off x="2270427" y="5777647"/>
            <a:ext cx="1182887" cy="461665"/>
          </a:xfrm>
          <a:prstGeom prst="rect">
            <a:avLst/>
          </a:prstGeom>
          <a:noFill/>
        </p:spPr>
        <p:txBody>
          <a:bodyPr wrap="square" rtlCol="0">
            <a:spAutoFit/>
          </a:bodyPr>
          <a:lstStyle/>
          <a:p>
            <a:r>
              <a:rPr lang="ru-RU" sz="1200" dirty="0">
                <a:latin typeface="Georgia" panose="02040502050405020303" pitchFamily="18" charset="0"/>
              </a:rPr>
              <a:t>Уплотнение седла</a:t>
            </a:r>
          </a:p>
        </p:txBody>
      </p:sp>
    </p:spTree>
    <p:extLst>
      <p:ext uri="{BB962C8B-B14F-4D97-AF65-F5344CB8AC3E}">
        <p14:creationId xmlns="" xmlns:p14="http://schemas.microsoft.com/office/powerpoint/2010/main" val="140232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500"/>
                            </p:stCondLst>
                            <p:childTnLst>
                              <p:par>
                                <p:cTn id="25" presetID="53" presetClass="entr" presetSubtype="16"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60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6500"/>
                            </p:stCondLst>
                            <p:childTnLst>
                              <p:par>
                                <p:cTn id="37" presetID="53" presetClass="entr" presetSubtype="16"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par>
                          <p:cTn id="42" fill="hold">
                            <p:stCondLst>
                              <p:cond delay="7000"/>
                            </p:stCondLst>
                            <p:childTnLst>
                              <p:par>
                                <p:cTn id="43" presetID="53" presetClass="entr" presetSubtype="16"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7500"/>
                            </p:stCondLst>
                            <p:childTnLst>
                              <p:par>
                                <p:cTn id="49" presetID="53" presetClass="entr" presetSubtype="16"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animEffect transition="in" filter="fade">
                                      <p:cBhvr>
                                        <p:cTn id="53" dur="500"/>
                                        <p:tgtEl>
                                          <p:spTgt spid="35"/>
                                        </p:tgtEl>
                                      </p:cBhvr>
                                    </p:animEffect>
                                  </p:childTnLst>
                                </p:cTn>
                              </p:par>
                            </p:childTnLst>
                          </p:cTn>
                        </p:par>
                        <p:par>
                          <p:cTn id="54" fill="hold">
                            <p:stCondLst>
                              <p:cond delay="8000"/>
                            </p:stCondLst>
                            <p:childTnLst>
                              <p:par>
                                <p:cTn id="55" presetID="53" presetClass="entr" presetSubtype="16"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8500"/>
                            </p:stCondLst>
                            <p:childTnLst>
                              <p:par>
                                <p:cTn id="61" presetID="53" presetClass="entr" presetSubtype="16"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childTnLst>
                          </p:cTn>
                        </p:par>
                        <p:par>
                          <p:cTn id="66" fill="hold">
                            <p:stCondLst>
                              <p:cond delay="9000"/>
                            </p:stCondLst>
                            <p:childTnLst>
                              <p:par>
                                <p:cTn id="67" presetID="53" presetClass="entr" presetSubtype="16"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500" fill="hold"/>
                                        <p:tgtEl>
                                          <p:spTgt spid="37"/>
                                        </p:tgtEl>
                                        <p:attrNameLst>
                                          <p:attrName>ppt_w</p:attrName>
                                        </p:attrNameLst>
                                      </p:cBhvr>
                                      <p:tavLst>
                                        <p:tav tm="0">
                                          <p:val>
                                            <p:fltVal val="0"/>
                                          </p:val>
                                        </p:tav>
                                        <p:tav tm="100000">
                                          <p:val>
                                            <p:strVal val="#ppt_w"/>
                                          </p:val>
                                        </p:tav>
                                      </p:tavLst>
                                    </p:anim>
                                    <p:anim calcmode="lin" valueType="num">
                                      <p:cBhvr>
                                        <p:cTn id="70" dur="500" fill="hold"/>
                                        <p:tgtEl>
                                          <p:spTgt spid="37"/>
                                        </p:tgtEl>
                                        <p:attrNameLst>
                                          <p:attrName>ppt_h</p:attrName>
                                        </p:attrNameLst>
                                      </p:cBhvr>
                                      <p:tavLst>
                                        <p:tav tm="0">
                                          <p:val>
                                            <p:fltVal val="0"/>
                                          </p:val>
                                        </p:tav>
                                        <p:tav tm="100000">
                                          <p:val>
                                            <p:strVal val="#ppt_h"/>
                                          </p:val>
                                        </p:tav>
                                      </p:tavLst>
                                    </p:anim>
                                    <p:animEffect transition="in" filter="fade">
                                      <p:cBhvr>
                                        <p:cTn id="71" dur="500"/>
                                        <p:tgtEl>
                                          <p:spTgt spid="37"/>
                                        </p:tgtEl>
                                      </p:cBhvr>
                                    </p:animEffect>
                                  </p:childTnLst>
                                </p:cTn>
                              </p:par>
                            </p:childTnLst>
                          </p:cTn>
                        </p:par>
                        <p:par>
                          <p:cTn id="72" fill="hold">
                            <p:stCondLst>
                              <p:cond delay="9500"/>
                            </p:stCondLst>
                            <p:childTnLst>
                              <p:par>
                                <p:cTn id="73" presetID="53" presetClass="entr" presetSubtype="16"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par>
                          <p:cTn id="78" fill="hold">
                            <p:stCondLst>
                              <p:cond delay="10000"/>
                            </p:stCondLst>
                            <p:childTnLst>
                              <p:par>
                                <p:cTn id="79" presetID="42"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par>
                          <p:cTn id="84" fill="hold">
                            <p:stCondLst>
                              <p:cond delay="11000"/>
                            </p:stCondLst>
                            <p:childTnLst>
                              <p:par>
                                <p:cTn id="85" presetID="53" presetClass="entr" presetSubtype="16"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500" fill="hold"/>
                                        <p:tgtEl>
                                          <p:spTgt spid="31"/>
                                        </p:tgtEl>
                                        <p:attrNameLst>
                                          <p:attrName>ppt_w</p:attrName>
                                        </p:attrNameLst>
                                      </p:cBhvr>
                                      <p:tavLst>
                                        <p:tav tm="0">
                                          <p:val>
                                            <p:fltVal val="0"/>
                                          </p:val>
                                        </p:tav>
                                        <p:tav tm="100000">
                                          <p:val>
                                            <p:strVal val="#ppt_w"/>
                                          </p:val>
                                        </p:tav>
                                      </p:tavLst>
                                    </p:anim>
                                    <p:anim calcmode="lin" valueType="num">
                                      <p:cBhvr>
                                        <p:cTn id="88" dur="500" fill="hold"/>
                                        <p:tgtEl>
                                          <p:spTgt spid="31"/>
                                        </p:tgtEl>
                                        <p:attrNameLst>
                                          <p:attrName>ppt_h</p:attrName>
                                        </p:attrNameLst>
                                      </p:cBhvr>
                                      <p:tavLst>
                                        <p:tav tm="0">
                                          <p:val>
                                            <p:fltVal val="0"/>
                                          </p:val>
                                        </p:tav>
                                        <p:tav tm="100000">
                                          <p:val>
                                            <p:strVal val="#ppt_h"/>
                                          </p:val>
                                        </p:tav>
                                      </p:tavLst>
                                    </p:anim>
                                    <p:animEffect transition="in" filter="fade">
                                      <p:cBhvr>
                                        <p:cTn id="89" dur="500"/>
                                        <p:tgtEl>
                                          <p:spTgt spid="31"/>
                                        </p:tgtEl>
                                      </p:cBhvr>
                                    </p:animEffect>
                                  </p:childTnLst>
                                </p:cTn>
                              </p:par>
                            </p:childTnLst>
                          </p:cTn>
                        </p:par>
                        <p:par>
                          <p:cTn id="90" fill="hold">
                            <p:stCondLst>
                              <p:cond delay="11500"/>
                            </p:stCondLst>
                            <p:childTnLst>
                              <p:par>
                                <p:cTn id="91" presetID="53" presetClass="entr" presetSubtype="16" fill="hold"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500" fill="hold"/>
                                        <p:tgtEl>
                                          <p:spTgt spid="33"/>
                                        </p:tgtEl>
                                        <p:attrNameLst>
                                          <p:attrName>ppt_w</p:attrName>
                                        </p:attrNameLst>
                                      </p:cBhvr>
                                      <p:tavLst>
                                        <p:tav tm="0">
                                          <p:val>
                                            <p:fltVal val="0"/>
                                          </p:val>
                                        </p:tav>
                                        <p:tav tm="100000">
                                          <p:val>
                                            <p:strVal val="#ppt_w"/>
                                          </p:val>
                                        </p:tav>
                                      </p:tavLst>
                                    </p:anim>
                                    <p:anim calcmode="lin" valueType="num">
                                      <p:cBhvr>
                                        <p:cTn id="94" dur="500" fill="hold"/>
                                        <p:tgtEl>
                                          <p:spTgt spid="33"/>
                                        </p:tgtEl>
                                        <p:attrNameLst>
                                          <p:attrName>ppt_h</p:attrName>
                                        </p:attrNameLst>
                                      </p:cBhvr>
                                      <p:tavLst>
                                        <p:tav tm="0">
                                          <p:val>
                                            <p:fltVal val="0"/>
                                          </p:val>
                                        </p:tav>
                                        <p:tav tm="100000">
                                          <p:val>
                                            <p:strVal val="#ppt_h"/>
                                          </p:val>
                                        </p:tav>
                                      </p:tavLst>
                                    </p:anim>
                                    <p:animEffect transition="in" filter="fade">
                                      <p:cBhvr>
                                        <p:cTn id="95" dur="500"/>
                                        <p:tgtEl>
                                          <p:spTgt spid="33"/>
                                        </p:tgtEl>
                                      </p:cBhvr>
                                    </p:animEffect>
                                  </p:childTnLst>
                                </p:cTn>
                              </p:par>
                            </p:childTnLst>
                          </p:cTn>
                        </p:par>
                        <p:par>
                          <p:cTn id="96" fill="hold">
                            <p:stCondLst>
                              <p:cond delay="12000"/>
                            </p:stCondLst>
                            <p:childTnLst>
                              <p:par>
                                <p:cTn id="97" presetID="53" presetClass="entr" presetSubtype="16"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p:cTn id="99" dur="500" fill="hold"/>
                                        <p:tgtEl>
                                          <p:spTgt spid="34"/>
                                        </p:tgtEl>
                                        <p:attrNameLst>
                                          <p:attrName>ppt_w</p:attrName>
                                        </p:attrNameLst>
                                      </p:cBhvr>
                                      <p:tavLst>
                                        <p:tav tm="0">
                                          <p:val>
                                            <p:fltVal val="0"/>
                                          </p:val>
                                        </p:tav>
                                        <p:tav tm="100000">
                                          <p:val>
                                            <p:strVal val="#ppt_w"/>
                                          </p:val>
                                        </p:tav>
                                      </p:tavLst>
                                    </p:anim>
                                    <p:anim calcmode="lin" valueType="num">
                                      <p:cBhvr>
                                        <p:cTn id="100" dur="500" fill="hold"/>
                                        <p:tgtEl>
                                          <p:spTgt spid="34"/>
                                        </p:tgtEl>
                                        <p:attrNameLst>
                                          <p:attrName>ppt_h</p:attrName>
                                        </p:attrNameLst>
                                      </p:cBhvr>
                                      <p:tavLst>
                                        <p:tav tm="0">
                                          <p:val>
                                            <p:fltVal val="0"/>
                                          </p:val>
                                        </p:tav>
                                        <p:tav tm="100000">
                                          <p:val>
                                            <p:strVal val="#ppt_h"/>
                                          </p:val>
                                        </p:tav>
                                      </p:tavLst>
                                    </p:anim>
                                    <p:animEffect transition="in" filter="fade">
                                      <p:cBhvr>
                                        <p:cTn id="10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9" grpId="0"/>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23190C8-D7CE-4C1F-881F-5643BF9E98ED}"/>
              </a:ext>
            </a:extLst>
          </p:cNvPr>
          <p:cNvSpPr>
            <a:spLocks noGrp="1"/>
          </p:cNvSpPr>
          <p:nvPr>
            <p:ph type="title"/>
          </p:nvPr>
        </p:nvSpPr>
        <p:spPr>
          <a:xfrm>
            <a:off x="0" y="0"/>
            <a:ext cx="12192000" cy="1168295"/>
          </a:xfrm>
        </p:spPr>
        <p:txBody>
          <a:bodyPr>
            <a:normAutofit/>
          </a:bodyPr>
          <a:lstStyle/>
          <a:p>
            <a:pPr algn="ctr"/>
            <a:r>
              <a:rPr lang="ru-RU" sz="3200" b="1" dirty="0">
                <a:latin typeface="Georgia" panose="02040502050405020303" pitchFamily="18" charset="0"/>
              </a:rPr>
              <a:t>Исследования регулятора 146-АХ в реальных условиях в г. </a:t>
            </a:r>
            <a:r>
              <a:rPr lang="ru-RU" sz="3200" b="1" dirty="0" err="1">
                <a:latin typeface="Georgia" panose="02040502050405020303" pitchFamily="18" charset="0"/>
              </a:rPr>
              <a:t>Инджия</a:t>
            </a:r>
            <a:r>
              <a:rPr lang="ru-RU" sz="3200" b="1" dirty="0">
                <a:latin typeface="Georgia" panose="02040502050405020303" pitchFamily="18" charset="0"/>
              </a:rPr>
              <a:t>, </a:t>
            </a:r>
            <a:r>
              <a:rPr lang="ru-RU" sz="3200" b="1" dirty="0" err="1">
                <a:latin typeface="Georgia" panose="02040502050405020303" pitchFamily="18" charset="0"/>
              </a:rPr>
              <a:t>респ</a:t>
            </a:r>
            <a:r>
              <a:rPr lang="ru-RU" sz="3200" b="1" dirty="0">
                <a:latin typeface="Georgia" panose="02040502050405020303" pitchFamily="18" charset="0"/>
              </a:rPr>
              <a:t>. Сербия</a:t>
            </a:r>
          </a:p>
        </p:txBody>
      </p:sp>
      <p:pic>
        <p:nvPicPr>
          <p:cNvPr id="4" name="Рисунок 3">
            <a:extLst>
              <a:ext uri="{FF2B5EF4-FFF2-40B4-BE49-F238E27FC236}">
                <a16:creationId xmlns="" xmlns:a16="http://schemas.microsoft.com/office/drawing/2014/main" id="{8FB757C8-84AC-45CC-BD03-27575BA72D0E}"/>
              </a:ext>
            </a:extLst>
          </p:cNvPr>
          <p:cNvPicPr>
            <a:picLocks noChangeAspect="1"/>
          </p:cNvPicPr>
          <p:nvPr/>
        </p:nvPicPr>
        <p:blipFill>
          <a:blip r:embed="rId2" cstate="print"/>
          <a:stretch>
            <a:fillRect/>
          </a:stretch>
        </p:blipFill>
        <p:spPr>
          <a:xfrm>
            <a:off x="650419" y="1287702"/>
            <a:ext cx="4657526" cy="2827538"/>
          </a:xfrm>
          <a:prstGeom prst="rect">
            <a:avLst/>
          </a:prstGeom>
        </p:spPr>
      </p:pic>
      <p:pic>
        <p:nvPicPr>
          <p:cNvPr id="5" name="Рисунок 4">
            <a:extLst>
              <a:ext uri="{FF2B5EF4-FFF2-40B4-BE49-F238E27FC236}">
                <a16:creationId xmlns="" xmlns:a16="http://schemas.microsoft.com/office/drawing/2014/main" id="{CC319F8B-9646-4C38-97BB-F58390D35385}"/>
              </a:ext>
            </a:extLst>
          </p:cNvPr>
          <p:cNvPicPr>
            <a:picLocks noChangeAspect="1"/>
          </p:cNvPicPr>
          <p:nvPr/>
        </p:nvPicPr>
        <p:blipFill>
          <a:blip r:embed="rId3" cstate="print"/>
          <a:stretch>
            <a:fillRect/>
          </a:stretch>
        </p:blipFill>
        <p:spPr>
          <a:xfrm>
            <a:off x="6777767" y="1287702"/>
            <a:ext cx="4321863" cy="2827538"/>
          </a:xfrm>
          <a:prstGeom prst="rect">
            <a:avLst/>
          </a:prstGeom>
        </p:spPr>
      </p:pic>
      <p:pic>
        <p:nvPicPr>
          <p:cNvPr id="6" name="Рисунок 5">
            <a:extLst>
              <a:ext uri="{FF2B5EF4-FFF2-40B4-BE49-F238E27FC236}">
                <a16:creationId xmlns="" xmlns:a16="http://schemas.microsoft.com/office/drawing/2014/main" id="{690BC7E6-67D6-4718-BDFF-5C55A0C443F2}"/>
              </a:ext>
            </a:extLst>
          </p:cNvPr>
          <p:cNvPicPr>
            <a:picLocks noChangeAspect="1"/>
          </p:cNvPicPr>
          <p:nvPr/>
        </p:nvPicPr>
        <p:blipFill>
          <a:blip r:embed="rId4" cstate="print"/>
          <a:stretch>
            <a:fillRect/>
          </a:stretch>
        </p:blipFill>
        <p:spPr>
          <a:xfrm>
            <a:off x="2440035" y="4234647"/>
            <a:ext cx="7311929" cy="2506947"/>
          </a:xfrm>
          <a:prstGeom prst="rect">
            <a:avLst/>
          </a:prstGeom>
        </p:spPr>
      </p:pic>
    </p:spTree>
    <p:extLst>
      <p:ext uri="{BB962C8B-B14F-4D97-AF65-F5344CB8AC3E}">
        <p14:creationId xmlns="" xmlns:p14="http://schemas.microsoft.com/office/powerpoint/2010/main" val="11748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DD6FBE62-DCCC-4496-9EB1-3F76E726176A}"/>
              </a:ext>
            </a:extLst>
          </p:cNvPr>
          <p:cNvPicPr>
            <a:picLocks noChangeAspect="1"/>
          </p:cNvPicPr>
          <p:nvPr/>
        </p:nvPicPr>
        <p:blipFill>
          <a:blip r:embed="rId2" cstate="print"/>
          <a:stretch>
            <a:fillRect/>
          </a:stretch>
        </p:blipFill>
        <p:spPr>
          <a:xfrm>
            <a:off x="3517397" y="4382797"/>
            <a:ext cx="3007180" cy="1439117"/>
          </a:xfrm>
          <a:prstGeom prst="rect">
            <a:avLst/>
          </a:prstGeom>
        </p:spPr>
      </p:pic>
      <p:sp>
        <p:nvSpPr>
          <p:cNvPr id="2" name="Заголовок 1">
            <a:extLst>
              <a:ext uri="{FF2B5EF4-FFF2-40B4-BE49-F238E27FC236}">
                <a16:creationId xmlns="" xmlns:a16="http://schemas.microsoft.com/office/drawing/2014/main" id="{246A7356-CFD9-4274-9AFF-B52A50CC9470}"/>
              </a:ext>
            </a:extLst>
          </p:cNvPr>
          <p:cNvSpPr>
            <a:spLocks noGrp="1"/>
          </p:cNvSpPr>
          <p:nvPr>
            <p:ph type="title"/>
          </p:nvPr>
        </p:nvSpPr>
        <p:spPr>
          <a:xfrm>
            <a:off x="-119270" y="-38722"/>
            <a:ext cx="6718853" cy="1325563"/>
          </a:xfrm>
        </p:spPr>
        <p:txBody>
          <a:bodyPr/>
          <a:lstStyle/>
          <a:p>
            <a:pPr algn="ctr"/>
            <a:r>
              <a:rPr lang="ru-RU" b="1" dirty="0">
                <a:latin typeface="Georgia" panose="02040502050405020303" pitchFamily="18" charset="0"/>
              </a:rPr>
              <a:t>Коротко о нас</a:t>
            </a:r>
          </a:p>
        </p:txBody>
      </p:sp>
      <p:graphicFrame>
        <p:nvGraphicFramePr>
          <p:cNvPr id="4" name="Объект 3">
            <a:extLst>
              <a:ext uri="{FF2B5EF4-FFF2-40B4-BE49-F238E27FC236}">
                <a16:creationId xmlns="" xmlns:a16="http://schemas.microsoft.com/office/drawing/2014/main" id="{AC19E16E-9717-4E5A-8CD1-291E23A715C6}"/>
              </a:ext>
            </a:extLst>
          </p:cNvPr>
          <p:cNvGraphicFramePr>
            <a:graphicFrameLocks noGrp="1"/>
          </p:cNvGraphicFramePr>
          <p:nvPr>
            <p:ph idx="1"/>
            <p:extLst>
              <p:ext uri="{D42A27DB-BD31-4B8C-83A1-F6EECF244321}">
                <p14:modId xmlns="" xmlns:p14="http://schemas.microsoft.com/office/powerpoint/2010/main" val="3820001101"/>
              </p:ext>
            </p:extLst>
          </p:nvPr>
        </p:nvGraphicFramePr>
        <p:xfrm>
          <a:off x="6542282" y="72390"/>
          <a:ext cx="5592417" cy="6713220"/>
        </p:xfrm>
        <a:graphic>
          <a:graphicData uri="http://schemas.openxmlformats.org/drawingml/2006/table">
            <a:tbl>
              <a:tblPr firstRow="1" bandRow="1">
                <a:tableStyleId>{5C22544A-7EE6-4342-B048-85BDC9FD1C3A}</a:tableStyleId>
              </a:tblPr>
              <a:tblGrid>
                <a:gridCol w="5592417">
                  <a:extLst>
                    <a:ext uri="{9D8B030D-6E8A-4147-A177-3AD203B41FA5}">
                      <a16:colId xmlns="" xmlns:a16="http://schemas.microsoft.com/office/drawing/2014/main" val="636424634"/>
                    </a:ext>
                  </a:extLst>
                </a:gridCol>
              </a:tblGrid>
              <a:tr h="6713220">
                <a:tc>
                  <a:txBody>
                    <a:bodyPr/>
                    <a:lstStyle/>
                    <a:p>
                      <a:pPr algn="just"/>
                      <a:r>
                        <a:rPr lang="ru-RU" sz="1400" b="0" i="0" kern="1200" dirty="0">
                          <a:solidFill>
                            <a:schemeClr val="tx1"/>
                          </a:solidFill>
                          <a:effectLst/>
                          <a:latin typeface="Georgia" panose="02040502050405020303" pitchFamily="18" charset="0"/>
                          <a:ea typeface="+mn-ea"/>
                          <a:cs typeface="+mn-cs"/>
                        </a:rPr>
                        <a:t>«</a:t>
                      </a:r>
                      <a:r>
                        <a:rPr lang="ru-RU" sz="1400" b="0" i="0" kern="1200" dirty="0" err="1">
                          <a:solidFill>
                            <a:schemeClr val="tx1"/>
                          </a:solidFill>
                          <a:effectLst/>
                          <a:latin typeface="Georgia" panose="02040502050405020303" pitchFamily="18" charset="0"/>
                          <a:ea typeface="+mn-ea"/>
                          <a:cs typeface="+mn-cs"/>
                        </a:rPr>
                        <a:t>GasTeh</a:t>
                      </a:r>
                      <a:r>
                        <a:rPr lang="ru-RU" sz="1400" b="0" i="0" kern="1200" dirty="0">
                          <a:solidFill>
                            <a:schemeClr val="tx1"/>
                          </a:solidFill>
                          <a:effectLst/>
                          <a:latin typeface="Georgia" panose="02040502050405020303" pitchFamily="18" charset="0"/>
                          <a:ea typeface="+mn-ea"/>
                          <a:cs typeface="+mn-cs"/>
                        </a:rPr>
                        <a:t>» D.O.O. – ведущая компания по производству промышленного газового оборудования для природного и сжиженного углеводородного газа в восточной Европе.</a:t>
                      </a:r>
                      <a:r>
                        <a:rPr lang="ru-RU" sz="1400" dirty="0">
                          <a:solidFill>
                            <a:schemeClr val="tx1"/>
                          </a:solidFill>
                          <a:latin typeface="Georgia" panose="02040502050405020303" pitchFamily="18" charset="0"/>
                        </a:rPr>
                        <a:t/>
                      </a:r>
                      <a:br>
                        <a:rPr lang="ru-RU" sz="1400" dirty="0">
                          <a:solidFill>
                            <a:schemeClr val="tx1"/>
                          </a:solidFill>
                          <a:latin typeface="Georgia" panose="02040502050405020303" pitchFamily="18" charset="0"/>
                        </a:rPr>
                      </a:br>
                      <a:r>
                        <a:rPr lang="ru-RU" sz="1400" b="0" i="0" kern="1200" dirty="0">
                          <a:solidFill>
                            <a:schemeClr val="tx1"/>
                          </a:solidFill>
                          <a:effectLst/>
                          <a:latin typeface="Georgia" panose="02040502050405020303" pitchFamily="18" charset="0"/>
                          <a:ea typeface="+mn-ea"/>
                          <a:cs typeface="+mn-cs"/>
                        </a:rPr>
                        <a:t>Компания основана в 2002 г. в г. </a:t>
                      </a:r>
                      <a:r>
                        <a:rPr lang="ru-RU" sz="1400" b="0" i="0" kern="1200" dirty="0" err="1">
                          <a:solidFill>
                            <a:schemeClr val="tx1"/>
                          </a:solidFill>
                          <a:effectLst/>
                          <a:latin typeface="Georgia" panose="02040502050405020303" pitchFamily="18" charset="0"/>
                          <a:ea typeface="+mn-ea"/>
                          <a:cs typeface="+mn-cs"/>
                        </a:rPr>
                        <a:t>Инджия</a:t>
                      </a:r>
                      <a:r>
                        <a:rPr lang="ru-RU" sz="1400" b="0" i="0" kern="1200" dirty="0">
                          <a:solidFill>
                            <a:schemeClr val="tx1"/>
                          </a:solidFill>
                          <a:effectLst/>
                          <a:latin typeface="Georgia" panose="02040502050405020303" pitchFamily="18" charset="0"/>
                          <a:ea typeface="+mn-ea"/>
                          <a:cs typeface="+mn-cs"/>
                        </a:rPr>
                        <a:t> республика Сербия.</a:t>
                      </a:r>
                      <a:endParaRPr lang="en-US" sz="1400" b="0" i="0" kern="1200" dirty="0">
                        <a:solidFill>
                          <a:schemeClr val="tx1"/>
                        </a:solidFill>
                        <a:effectLst/>
                        <a:latin typeface="Georgia" panose="02040502050405020303" pitchFamily="18" charset="0"/>
                        <a:ea typeface="+mn-ea"/>
                        <a:cs typeface="+mn-cs"/>
                      </a:endParaRPr>
                    </a:p>
                    <a:p>
                      <a:pPr algn="just"/>
                      <a:r>
                        <a:rPr lang="ru-RU" sz="1400" dirty="0">
                          <a:solidFill>
                            <a:schemeClr val="tx1"/>
                          </a:solidFill>
                          <a:latin typeface="Georgia" panose="02040502050405020303" pitchFamily="18" charset="0"/>
                        </a:rPr>
                        <a:t/>
                      </a:r>
                      <a:br>
                        <a:rPr lang="ru-RU" sz="1400" dirty="0">
                          <a:solidFill>
                            <a:schemeClr val="tx1"/>
                          </a:solidFill>
                          <a:latin typeface="Georgia" panose="02040502050405020303" pitchFamily="18" charset="0"/>
                        </a:rPr>
                      </a:br>
                      <a:r>
                        <a:rPr lang="ru-RU" sz="1400" b="0" i="0" kern="1200" dirty="0">
                          <a:solidFill>
                            <a:schemeClr val="tx1"/>
                          </a:solidFill>
                          <a:effectLst/>
                          <a:latin typeface="Georgia" panose="02040502050405020303" pitchFamily="18" charset="0"/>
                          <a:ea typeface="+mn-ea"/>
                          <a:cs typeface="+mn-cs"/>
                        </a:rPr>
                        <a:t>Начало поставок в Россию — 2004 г. К этому моменту было разработано оборудование для применения на территории РФ климатического исполнения У (-40°С). Одновременно с этим началась разработка оборудования исполнения ХЛ (до -60°С).</a:t>
                      </a:r>
                      <a:endParaRPr lang="en-US" sz="1400" b="0" i="0" kern="1200" dirty="0">
                        <a:solidFill>
                          <a:schemeClr val="tx1"/>
                        </a:solidFill>
                        <a:effectLst/>
                        <a:latin typeface="Georgia" panose="02040502050405020303" pitchFamily="18" charset="0"/>
                        <a:ea typeface="+mn-ea"/>
                        <a:cs typeface="+mn-cs"/>
                      </a:endParaRPr>
                    </a:p>
                    <a:p>
                      <a:pPr algn="just"/>
                      <a:endParaRPr lang="ru-RU" sz="1400" dirty="0">
                        <a:solidFill>
                          <a:schemeClr val="tx1"/>
                        </a:solidFill>
                        <a:latin typeface="Georgia" panose="02040502050405020303" pitchFamily="18" charset="0"/>
                      </a:endParaRPr>
                    </a:p>
                    <a:p>
                      <a:pPr algn="just"/>
                      <a:r>
                        <a:rPr lang="ru-RU" sz="1400" b="0" i="0" kern="1200" dirty="0">
                          <a:solidFill>
                            <a:schemeClr val="tx1"/>
                          </a:solidFill>
                          <a:effectLst/>
                          <a:latin typeface="Georgia" panose="02040502050405020303" pitchFamily="18" charset="0"/>
                          <a:ea typeface="+mn-ea"/>
                          <a:cs typeface="+mn-cs"/>
                        </a:rPr>
                        <a:t>В 2006 году оборудование в исполнении ХЛ было внедрено и эксплуатируется более 10 лет в Республике Саха (Якутия) в составе: АГРС и ГРПБ, а так же в шкафных газорегуляторных пунктах без отопления. В это же году начались поставки оборудования по всей территории Российской Федерации.</a:t>
                      </a:r>
                      <a:endParaRPr lang="en-US" sz="1400" b="0" i="0" kern="1200" dirty="0">
                        <a:solidFill>
                          <a:schemeClr val="tx1"/>
                        </a:solidFill>
                        <a:effectLst/>
                        <a:latin typeface="Georgia" panose="02040502050405020303" pitchFamily="18" charset="0"/>
                        <a:ea typeface="+mn-ea"/>
                        <a:cs typeface="+mn-cs"/>
                      </a:endParaRPr>
                    </a:p>
                    <a:p>
                      <a:pPr algn="just"/>
                      <a:endParaRPr lang="ru-RU" sz="1400" dirty="0">
                        <a:solidFill>
                          <a:schemeClr val="tx1"/>
                        </a:solidFill>
                        <a:latin typeface="Georgia" panose="02040502050405020303" pitchFamily="18" charset="0"/>
                      </a:endParaRPr>
                    </a:p>
                    <a:p>
                      <a:pPr algn="just"/>
                      <a:r>
                        <a:rPr lang="ru-RU" sz="1400" b="0" i="0" kern="1200" dirty="0">
                          <a:solidFill>
                            <a:schemeClr val="tx1"/>
                          </a:solidFill>
                          <a:effectLst/>
                          <a:latin typeface="Georgia" panose="02040502050405020303" pitchFamily="18" charset="0"/>
                          <a:ea typeface="+mn-ea"/>
                          <a:cs typeface="+mn-cs"/>
                        </a:rPr>
                        <a:t>Ассортимент продукции — подтверждение высокого профессионализма и многолетнего опыта в разработке и производстве оборудования и установок для природного газа, пропана-бутана (сжиженного углеводородного газа), компримированного природного газа, смешанного газа, а также прочих технических газов.</a:t>
                      </a:r>
                      <a:r>
                        <a:rPr lang="ru-RU" sz="1400" dirty="0">
                          <a:solidFill>
                            <a:schemeClr val="tx1"/>
                          </a:solidFill>
                          <a:latin typeface="Georgia" panose="02040502050405020303" pitchFamily="18" charset="0"/>
                        </a:rPr>
                        <a:t/>
                      </a:r>
                      <a:br>
                        <a:rPr lang="ru-RU" sz="1400" dirty="0">
                          <a:solidFill>
                            <a:schemeClr val="tx1"/>
                          </a:solidFill>
                          <a:latin typeface="Georgia" panose="02040502050405020303" pitchFamily="18" charset="0"/>
                        </a:rPr>
                      </a:br>
                      <a:endParaRPr lang="en-US" sz="1400" dirty="0">
                        <a:solidFill>
                          <a:schemeClr val="tx1"/>
                        </a:solidFill>
                        <a:latin typeface="Georgia" panose="02040502050405020303" pitchFamily="18" charset="0"/>
                      </a:endParaRPr>
                    </a:p>
                    <a:p>
                      <a:pPr algn="just"/>
                      <a:r>
                        <a:rPr lang="ru-RU" sz="1400" b="0" i="0" kern="1200" dirty="0">
                          <a:solidFill>
                            <a:schemeClr val="tx1"/>
                          </a:solidFill>
                          <a:effectLst/>
                          <a:latin typeface="Georgia" panose="02040502050405020303" pitchFamily="18" charset="0"/>
                          <a:ea typeface="+mn-ea"/>
                          <a:cs typeface="+mn-cs"/>
                        </a:rPr>
                        <a:t>Оборудование производства «</a:t>
                      </a:r>
                      <a:r>
                        <a:rPr lang="ru-RU" sz="1400" b="0" i="0" kern="1200" dirty="0" err="1">
                          <a:solidFill>
                            <a:schemeClr val="tx1"/>
                          </a:solidFill>
                          <a:effectLst/>
                          <a:latin typeface="Georgia" panose="02040502050405020303" pitchFamily="18" charset="0"/>
                          <a:ea typeface="+mn-ea"/>
                          <a:cs typeface="+mn-cs"/>
                        </a:rPr>
                        <a:t>GasTeh</a:t>
                      </a:r>
                      <a:r>
                        <a:rPr lang="ru-RU" sz="1400" b="0" i="0" kern="1200" dirty="0">
                          <a:solidFill>
                            <a:schemeClr val="tx1"/>
                          </a:solidFill>
                          <a:effectLst/>
                          <a:latin typeface="Georgia" panose="02040502050405020303" pitchFamily="18" charset="0"/>
                          <a:ea typeface="+mn-ea"/>
                          <a:cs typeface="+mn-cs"/>
                        </a:rPr>
                        <a:t>» применяется как отдельно, так и в составе газорегуляторных пунктов шкафных и блочных, рамных установок, автоматических газораспределительных станций.</a:t>
                      </a:r>
                      <a:r>
                        <a:rPr lang="ru-RU" sz="1400" dirty="0">
                          <a:solidFill>
                            <a:schemeClr val="tx1"/>
                          </a:solidFill>
                          <a:latin typeface="Georgia" panose="02040502050405020303" pitchFamily="18" charset="0"/>
                        </a:rPr>
                        <a:t/>
                      </a:r>
                      <a:br>
                        <a:rPr lang="ru-RU" sz="1400" dirty="0">
                          <a:solidFill>
                            <a:schemeClr val="tx1"/>
                          </a:solidFill>
                          <a:latin typeface="Georgia" panose="02040502050405020303" pitchFamily="18" charset="0"/>
                        </a:rPr>
                      </a:br>
                      <a:r>
                        <a:rPr lang="ru-RU" sz="1400" b="0" i="0" kern="1200" dirty="0">
                          <a:solidFill>
                            <a:schemeClr val="tx1"/>
                          </a:solidFill>
                          <a:effectLst/>
                          <a:latin typeface="Georgia" panose="02040502050405020303" pitchFamily="18" charset="0"/>
                          <a:ea typeface="+mn-ea"/>
                          <a:cs typeface="+mn-cs"/>
                        </a:rPr>
                        <a:t>Основными заказчиками являются газораспределительные организации, генерации, нефтегазодобывающие компании, промышленные предприятия.</a:t>
                      </a:r>
                      <a:endParaRPr lang="ru-RU" sz="1400" dirty="0">
                        <a:solidFill>
                          <a:schemeClr val="tx1"/>
                        </a:solidFill>
                        <a:latin typeface="Georgia" panose="02040502050405020303" pitchFamily="18" charset="0"/>
                      </a:endParaRPr>
                    </a:p>
                  </a:txBody>
                  <a:tcPr>
                    <a:noFill/>
                  </a:tcPr>
                </a:tc>
                <a:extLst>
                  <a:ext uri="{0D108BD9-81ED-4DB2-BD59-A6C34878D82A}">
                    <a16:rowId xmlns="" xmlns:a16="http://schemas.microsoft.com/office/drawing/2014/main" val="2545797205"/>
                  </a:ext>
                </a:extLst>
              </a:tr>
            </a:tbl>
          </a:graphicData>
        </a:graphic>
      </p:graphicFrame>
      <p:pic>
        <p:nvPicPr>
          <p:cNvPr id="3" name="Рисунок 2">
            <a:extLst>
              <a:ext uri="{FF2B5EF4-FFF2-40B4-BE49-F238E27FC236}">
                <a16:creationId xmlns="" xmlns:a16="http://schemas.microsoft.com/office/drawing/2014/main" id="{C0578F15-E9A1-4FF9-B874-7CA1B15433E1}"/>
              </a:ext>
            </a:extLst>
          </p:cNvPr>
          <p:cNvPicPr>
            <a:picLocks noChangeAspect="1"/>
          </p:cNvPicPr>
          <p:nvPr/>
        </p:nvPicPr>
        <p:blipFill>
          <a:blip r:embed="rId3" cstate="print"/>
          <a:stretch>
            <a:fillRect/>
          </a:stretch>
        </p:blipFill>
        <p:spPr>
          <a:xfrm>
            <a:off x="3517397" y="1602858"/>
            <a:ext cx="3007180" cy="1404097"/>
          </a:xfrm>
          <a:prstGeom prst="rect">
            <a:avLst/>
          </a:prstGeom>
        </p:spPr>
      </p:pic>
      <p:pic>
        <p:nvPicPr>
          <p:cNvPr id="6" name="Рисунок 5">
            <a:extLst>
              <a:ext uri="{FF2B5EF4-FFF2-40B4-BE49-F238E27FC236}">
                <a16:creationId xmlns="" xmlns:a16="http://schemas.microsoft.com/office/drawing/2014/main" id="{4F9DB10D-4D77-46C7-8C54-CF8E90F4C6B6}"/>
              </a:ext>
            </a:extLst>
          </p:cNvPr>
          <p:cNvPicPr>
            <a:picLocks noChangeAspect="1"/>
          </p:cNvPicPr>
          <p:nvPr/>
        </p:nvPicPr>
        <p:blipFill>
          <a:blip r:embed="rId4" cstate="print"/>
          <a:stretch>
            <a:fillRect/>
          </a:stretch>
        </p:blipFill>
        <p:spPr>
          <a:xfrm>
            <a:off x="179668" y="1602858"/>
            <a:ext cx="3007180" cy="1432470"/>
          </a:xfrm>
          <a:prstGeom prst="rect">
            <a:avLst/>
          </a:prstGeom>
        </p:spPr>
      </p:pic>
      <p:pic>
        <p:nvPicPr>
          <p:cNvPr id="7" name="Рисунок 6">
            <a:extLst>
              <a:ext uri="{FF2B5EF4-FFF2-40B4-BE49-F238E27FC236}">
                <a16:creationId xmlns="" xmlns:a16="http://schemas.microsoft.com/office/drawing/2014/main" id="{45B75592-2D14-43BA-9ACA-9695E37DB9A4}"/>
              </a:ext>
            </a:extLst>
          </p:cNvPr>
          <p:cNvPicPr>
            <a:picLocks noChangeAspect="1"/>
          </p:cNvPicPr>
          <p:nvPr/>
        </p:nvPicPr>
        <p:blipFill>
          <a:blip r:embed="rId5" cstate="print"/>
          <a:stretch>
            <a:fillRect/>
          </a:stretch>
        </p:blipFill>
        <p:spPr>
          <a:xfrm>
            <a:off x="179668" y="4328338"/>
            <a:ext cx="3007180" cy="1493576"/>
          </a:xfrm>
          <a:prstGeom prst="rect">
            <a:avLst/>
          </a:prstGeom>
        </p:spPr>
      </p:pic>
      <p:pic>
        <p:nvPicPr>
          <p:cNvPr id="5" name="Рисунок 4">
            <a:extLst>
              <a:ext uri="{FF2B5EF4-FFF2-40B4-BE49-F238E27FC236}">
                <a16:creationId xmlns="" xmlns:a16="http://schemas.microsoft.com/office/drawing/2014/main" id="{32A29AD7-AEDE-44D7-88A8-0D908D6D3E71}"/>
              </a:ext>
            </a:extLst>
          </p:cNvPr>
          <p:cNvPicPr>
            <a:picLocks noChangeAspect="1"/>
          </p:cNvPicPr>
          <p:nvPr/>
        </p:nvPicPr>
        <p:blipFill>
          <a:blip r:embed="rId6" cstate="print"/>
          <a:stretch>
            <a:fillRect/>
          </a:stretch>
        </p:blipFill>
        <p:spPr>
          <a:xfrm>
            <a:off x="1607805" y="2905194"/>
            <a:ext cx="3118929" cy="1614384"/>
          </a:xfrm>
          <a:prstGeom prst="rect">
            <a:avLst/>
          </a:prstGeom>
        </p:spPr>
      </p:pic>
    </p:spTree>
    <p:extLst>
      <p:ext uri="{BB962C8B-B14F-4D97-AF65-F5344CB8AC3E}">
        <p14:creationId xmlns="" xmlns:p14="http://schemas.microsoft.com/office/powerpoint/2010/main" val="1156006141"/>
      </p:ext>
    </p:extLst>
  </p:cSld>
  <p:clrMapOvr>
    <a:masterClrMapping/>
  </p:clrMapOvr>
  <mc:AlternateContent xmlns:mc="http://schemas.openxmlformats.org/markup-compatibility/2006">
    <mc:Choice xmlns="" xmlns:p14="http://schemas.microsoft.com/office/powerpoint/2010/main" Requires="p14">
      <p:transition spd="slow" p14:dur="2000" advTm="38511"/>
    </mc:Choice>
    <mc:Fallback>
      <p:transition spd="slow" advTm="3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22" presetClass="entr" presetSubtype="4"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CE458F1-DDA4-4895-80E6-C2D145D98F4D}"/>
              </a:ext>
            </a:extLst>
          </p:cNvPr>
          <p:cNvSpPr>
            <a:spLocks noGrp="1"/>
          </p:cNvSpPr>
          <p:nvPr>
            <p:ph type="title"/>
          </p:nvPr>
        </p:nvSpPr>
        <p:spPr>
          <a:xfrm>
            <a:off x="0" y="0"/>
            <a:ext cx="12192000" cy="1325563"/>
          </a:xfrm>
        </p:spPr>
        <p:txBody>
          <a:bodyPr>
            <a:normAutofit/>
          </a:bodyPr>
          <a:lstStyle/>
          <a:p>
            <a:pPr algn="ctr"/>
            <a:r>
              <a:rPr lang="ru-RU" sz="3200" b="1" dirty="0">
                <a:latin typeface="Georgia" panose="02040502050405020303" pitchFamily="18" charset="0"/>
              </a:rPr>
              <a:t>Стандарты для качественной и надежной работы</a:t>
            </a:r>
          </a:p>
        </p:txBody>
      </p:sp>
      <p:sp>
        <p:nvSpPr>
          <p:cNvPr id="3" name="Объект 2">
            <a:extLst>
              <a:ext uri="{FF2B5EF4-FFF2-40B4-BE49-F238E27FC236}">
                <a16:creationId xmlns="" xmlns:a16="http://schemas.microsoft.com/office/drawing/2014/main" id="{7E7FD04F-96F4-4062-93E8-CAF0ECDA00C9}"/>
              </a:ext>
            </a:extLst>
          </p:cNvPr>
          <p:cNvSpPr>
            <a:spLocks noGrp="1"/>
          </p:cNvSpPr>
          <p:nvPr>
            <p:ph idx="1"/>
          </p:nvPr>
        </p:nvSpPr>
        <p:spPr>
          <a:xfrm>
            <a:off x="838200" y="1391478"/>
            <a:ext cx="10515600" cy="4785485"/>
          </a:xfrm>
        </p:spPr>
        <p:txBody>
          <a:bodyPr>
            <a:normAutofit fontScale="92500" lnSpcReduction="10000"/>
          </a:bodyPr>
          <a:lstStyle/>
          <a:p>
            <a:pPr marL="0" indent="0">
              <a:buNone/>
            </a:pPr>
            <a:endParaRPr lang="ru-RU" sz="2000" dirty="0">
              <a:latin typeface="Georgia" panose="02040502050405020303" pitchFamily="18" charset="0"/>
            </a:endParaRPr>
          </a:p>
          <a:p>
            <a:r>
              <a:rPr lang="ru-RU" sz="2300" dirty="0">
                <a:latin typeface="Georgia" panose="02040502050405020303" pitchFamily="18" charset="0"/>
              </a:rPr>
              <a:t>Декларация Таможенного Союза на регуляторы давления </a:t>
            </a:r>
          </a:p>
          <a:p>
            <a:endParaRPr lang="ru-RU" sz="2300" dirty="0">
              <a:latin typeface="Georgia" panose="02040502050405020303" pitchFamily="18" charset="0"/>
            </a:endParaRPr>
          </a:p>
          <a:p>
            <a:r>
              <a:rPr lang="ru-RU" sz="2300" dirty="0">
                <a:latin typeface="Georgia" panose="02040502050405020303" pitchFamily="18" charset="0"/>
              </a:rPr>
              <a:t>Сертификат </a:t>
            </a:r>
            <a:r>
              <a:rPr lang="ru-RU" sz="2300" dirty="0" err="1">
                <a:latin typeface="Georgia" panose="02040502050405020303" pitchFamily="18" charset="0"/>
              </a:rPr>
              <a:t>Газсерт</a:t>
            </a:r>
            <a:r>
              <a:rPr lang="ru-RU" sz="2300" dirty="0">
                <a:latin typeface="Georgia" panose="02040502050405020303" pitchFamily="18" charset="0"/>
              </a:rPr>
              <a:t> на регуляторы давления газа</a:t>
            </a:r>
          </a:p>
          <a:p>
            <a:endParaRPr lang="ru-RU" sz="2300" dirty="0">
              <a:latin typeface="Georgia" panose="02040502050405020303" pitchFamily="18" charset="0"/>
            </a:endParaRPr>
          </a:p>
          <a:p>
            <a:r>
              <a:rPr lang="ru-RU" sz="2300" dirty="0">
                <a:latin typeface="Georgia" panose="02040502050405020303" pitchFamily="18" charset="0"/>
              </a:rPr>
              <a:t>Сертификат OHSAS 18001-2008, 2016-2018 </a:t>
            </a:r>
          </a:p>
          <a:p>
            <a:endParaRPr lang="ru-RU" sz="2300" dirty="0">
              <a:latin typeface="Georgia" panose="02040502050405020303" pitchFamily="18" charset="0"/>
            </a:endParaRPr>
          </a:p>
          <a:p>
            <a:r>
              <a:rPr lang="ru-RU" sz="2300" dirty="0">
                <a:latin typeface="Georgia" panose="02040502050405020303" pitchFamily="18" charset="0"/>
              </a:rPr>
              <a:t>Сертификат ISO 9001-2015, 2017-2019 SGS </a:t>
            </a:r>
          </a:p>
          <a:p>
            <a:endParaRPr lang="ru-RU" sz="2300" dirty="0">
              <a:latin typeface="Georgia" panose="02040502050405020303" pitchFamily="18" charset="0"/>
            </a:endParaRPr>
          </a:p>
          <a:p>
            <a:r>
              <a:rPr lang="ru-RU" sz="2300" dirty="0">
                <a:latin typeface="Georgia" panose="02040502050405020303" pitchFamily="18" charset="0"/>
              </a:rPr>
              <a:t>Сертификат ISO 14001-2005, 2016-2018</a:t>
            </a:r>
          </a:p>
          <a:p>
            <a:endParaRPr lang="ru-RU" sz="2300" dirty="0">
              <a:latin typeface="Georgia" panose="02040502050405020303" pitchFamily="18" charset="0"/>
            </a:endParaRPr>
          </a:p>
          <a:p>
            <a:r>
              <a:rPr lang="ru-RU" sz="2300" dirty="0">
                <a:latin typeface="Georgia" panose="02040502050405020303" pitchFamily="18" charset="0"/>
              </a:rPr>
              <a:t>Аккредитация лаборатории </a:t>
            </a:r>
            <a:r>
              <a:rPr lang="ru-RU" sz="2300" dirty="0" err="1">
                <a:latin typeface="Georgia" panose="02040502050405020303" pitchFamily="18" charset="0"/>
              </a:rPr>
              <a:t>GasTeh</a:t>
            </a:r>
            <a:endParaRPr lang="ru-RU" sz="2300" dirty="0">
              <a:latin typeface="Georgia" panose="02040502050405020303" pitchFamily="18" charset="0"/>
            </a:endParaRPr>
          </a:p>
        </p:txBody>
      </p:sp>
      <p:pic>
        <p:nvPicPr>
          <p:cNvPr id="6" name="Рисунок 5">
            <a:extLst>
              <a:ext uri="{FF2B5EF4-FFF2-40B4-BE49-F238E27FC236}">
                <a16:creationId xmlns="" xmlns:a16="http://schemas.microsoft.com/office/drawing/2014/main" id="{0970F69D-46A7-49F0-8135-8A6D85D00D8C}"/>
              </a:ext>
            </a:extLst>
          </p:cNvPr>
          <p:cNvPicPr>
            <a:picLocks noChangeAspect="1"/>
          </p:cNvPicPr>
          <p:nvPr/>
        </p:nvPicPr>
        <p:blipFill rotWithShape="1">
          <a:blip r:embed="rId2" cstate="print"/>
          <a:srcRect l="32936" t="9911" r="33043" b="9911"/>
          <a:stretch/>
        </p:blipFill>
        <p:spPr>
          <a:xfrm>
            <a:off x="9294012" y="1450250"/>
            <a:ext cx="1698392" cy="2250336"/>
          </a:xfrm>
          <a:prstGeom prst="rect">
            <a:avLst/>
          </a:prstGeom>
        </p:spPr>
      </p:pic>
      <p:pic>
        <p:nvPicPr>
          <p:cNvPr id="7" name="Рисунок 6">
            <a:extLst>
              <a:ext uri="{FF2B5EF4-FFF2-40B4-BE49-F238E27FC236}">
                <a16:creationId xmlns="" xmlns:a16="http://schemas.microsoft.com/office/drawing/2014/main" id="{F09307BF-2062-4991-B632-B8B68DA82DA4}"/>
              </a:ext>
            </a:extLst>
          </p:cNvPr>
          <p:cNvPicPr>
            <a:picLocks noChangeAspect="1"/>
          </p:cNvPicPr>
          <p:nvPr/>
        </p:nvPicPr>
        <p:blipFill rotWithShape="1">
          <a:blip r:embed="rId3" cstate="print"/>
          <a:srcRect l="33913" t="7903" r="34239" b="9910"/>
          <a:stretch/>
        </p:blipFill>
        <p:spPr>
          <a:xfrm>
            <a:off x="8938736" y="1875452"/>
            <a:ext cx="1592373" cy="2310351"/>
          </a:xfrm>
          <a:prstGeom prst="rect">
            <a:avLst/>
          </a:prstGeom>
        </p:spPr>
      </p:pic>
      <p:pic>
        <p:nvPicPr>
          <p:cNvPr id="8" name="Рисунок 7">
            <a:extLst>
              <a:ext uri="{FF2B5EF4-FFF2-40B4-BE49-F238E27FC236}">
                <a16:creationId xmlns="" xmlns:a16="http://schemas.microsoft.com/office/drawing/2014/main" id="{2228DC3B-21EC-4320-964C-0A1A23AEA234}"/>
              </a:ext>
            </a:extLst>
          </p:cNvPr>
          <p:cNvPicPr>
            <a:picLocks noChangeAspect="1"/>
          </p:cNvPicPr>
          <p:nvPr/>
        </p:nvPicPr>
        <p:blipFill rotWithShape="1">
          <a:blip r:embed="rId4" cstate="print"/>
          <a:srcRect l="32717" t="5303" r="32826" b="6839"/>
          <a:stretch/>
        </p:blipFill>
        <p:spPr>
          <a:xfrm>
            <a:off x="8399925" y="2413409"/>
            <a:ext cx="1598284" cy="2291283"/>
          </a:xfrm>
          <a:prstGeom prst="rect">
            <a:avLst/>
          </a:prstGeom>
        </p:spPr>
      </p:pic>
      <p:pic>
        <p:nvPicPr>
          <p:cNvPr id="10" name="Рисунок 9">
            <a:extLst>
              <a:ext uri="{FF2B5EF4-FFF2-40B4-BE49-F238E27FC236}">
                <a16:creationId xmlns="" xmlns:a16="http://schemas.microsoft.com/office/drawing/2014/main" id="{9389CDA0-42D6-4330-95C4-6B2A219A84BE}"/>
              </a:ext>
            </a:extLst>
          </p:cNvPr>
          <p:cNvPicPr>
            <a:picLocks noChangeAspect="1"/>
          </p:cNvPicPr>
          <p:nvPr/>
        </p:nvPicPr>
        <p:blipFill rotWithShape="1">
          <a:blip r:embed="rId5" cstate="print"/>
          <a:srcRect l="32936" t="5303" r="33043" b="7226"/>
          <a:stretch/>
        </p:blipFill>
        <p:spPr>
          <a:xfrm>
            <a:off x="7867233" y="2939109"/>
            <a:ext cx="1598284" cy="2310351"/>
          </a:xfrm>
          <a:prstGeom prst="rect">
            <a:avLst/>
          </a:prstGeom>
        </p:spPr>
      </p:pic>
      <p:pic>
        <p:nvPicPr>
          <p:cNvPr id="11" name="Рисунок 10">
            <a:extLst>
              <a:ext uri="{FF2B5EF4-FFF2-40B4-BE49-F238E27FC236}">
                <a16:creationId xmlns="" xmlns:a16="http://schemas.microsoft.com/office/drawing/2014/main" id="{77341568-4126-4D20-9AFF-82A862A1D3F7}"/>
              </a:ext>
            </a:extLst>
          </p:cNvPr>
          <p:cNvPicPr>
            <a:picLocks noChangeAspect="1"/>
          </p:cNvPicPr>
          <p:nvPr/>
        </p:nvPicPr>
        <p:blipFill rotWithShape="1">
          <a:blip r:embed="rId6" cstate="print"/>
          <a:srcRect l="33043" t="5303" r="32935" b="6839"/>
          <a:stretch/>
        </p:blipFill>
        <p:spPr>
          <a:xfrm>
            <a:off x="7334333" y="3544409"/>
            <a:ext cx="1598284" cy="2320565"/>
          </a:xfrm>
          <a:prstGeom prst="rect">
            <a:avLst/>
          </a:prstGeom>
        </p:spPr>
      </p:pic>
      <p:pic>
        <p:nvPicPr>
          <p:cNvPr id="12" name="Рисунок 11">
            <a:extLst>
              <a:ext uri="{FF2B5EF4-FFF2-40B4-BE49-F238E27FC236}">
                <a16:creationId xmlns="" xmlns:a16="http://schemas.microsoft.com/office/drawing/2014/main" id="{99467E2A-B232-4554-A4BF-143735C8AAC9}"/>
              </a:ext>
            </a:extLst>
          </p:cNvPr>
          <p:cNvPicPr>
            <a:picLocks noChangeAspect="1"/>
          </p:cNvPicPr>
          <p:nvPr/>
        </p:nvPicPr>
        <p:blipFill>
          <a:blip r:embed="rId7" cstate="print"/>
          <a:stretch>
            <a:fillRect/>
          </a:stretch>
        </p:blipFill>
        <p:spPr>
          <a:xfrm>
            <a:off x="6759367" y="4311347"/>
            <a:ext cx="1634439" cy="2310350"/>
          </a:xfrm>
          <a:prstGeom prst="rect">
            <a:avLst/>
          </a:prstGeom>
        </p:spPr>
      </p:pic>
    </p:spTree>
    <p:extLst>
      <p:ext uri="{BB962C8B-B14F-4D97-AF65-F5344CB8AC3E}">
        <p14:creationId xmlns="" xmlns:p14="http://schemas.microsoft.com/office/powerpoint/2010/main" val="2206401284"/>
      </p:ext>
    </p:extLst>
  </p:cSld>
  <p:clrMapOvr>
    <a:masterClrMapping/>
  </p:clrMapOvr>
  <mc:AlternateContent xmlns:mc="http://schemas.openxmlformats.org/markup-compatibility/2006">
    <mc:Choice xmlns="" xmlns:p14="http://schemas.microsoft.com/office/powerpoint/2010/main" Requires="p14">
      <p:transition spd="slow" p14:dur="2000" advTm="11948"/>
    </mc:Choice>
    <mc:Fallback>
      <p:transition spd="slow" advTm="11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3">
                                            <p:txEl>
                                              <p:pRg st="3" end="3"/>
                                            </p:txEl>
                                          </p:spTgt>
                                        </p:tgtEl>
                                      </p:cBhvr>
                                    </p:animEffect>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53" presetClass="entr" presetSubtype="16"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53" presetClass="entr" presetSubtype="16"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3">
                                            <p:txEl>
                                              <p:pRg st="7" end="7"/>
                                            </p:txEl>
                                          </p:spTgt>
                                        </p:tgtEl>
                                      </p:cBhvr>
                                    </p:animEffect>
                                  </p:childTnLst>
                                </p:cTn>
                              </p:par>
                            </p:childTnLst>
                          </p:cTn>
                        </p:par>
                        <p:par>
                          <p:cTn id="50" fill="hold">
                            <p:stCondLst>
                              <p:cond delay="7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53" presetClass="entr" presetSubtype="16" fill="hold" grpId="0" nodeType="after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p:cTn id="5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1" dur="500"/>
                                        <p:tgtEl>
                                          <p:spTgt spid="3">
                                            <p:txEl>
                                              <p:pRg st="9" end="9"/>
                                            </p:txEl>
                                          </p:spTgt>
                                        </p:tgtEl>
                                      </p:cBhvr>
                                    </p:animEffect>
                                  </p:childTnLst>
                                </p:cTn>
                              </p:par>
                            </p:childTnLst>
                          </p:cTn>
                        </p:par>
                        <p:par>
                          <p:cTn id="62" fill="hold">
                            <p:stCondLst>
                              <p:cond delay="8500"/>
                            </p:stCondLst>
                            <p:childTnLst>
                              <p:par>
                                <p:cTn id="63" presetID="42" presetClass="entr" presetSubtype="0"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par>
                          <p:cTn id="68" fill="hold">
                            <p:stCondLst>
                              <p:cond delay="9500"/>
                            </p:stCondLst>
                            <p:childTnLst>
                              <p:par>
                                <p:cTn id="69" presetID="53" presetClass="entr" presetSubtype="16" fill="hold" grpId="0" nodeType="after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 calcmode="lin" valueType="num">
                                      <p:cBhvr>
                                        <p:cTn id="71"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3" dur="500"/>
                                        <p:tgtEl>
                                          <p:spTgt spid="3">
                                            <p:txEl>
                                              <p:pRg st="11" end="11"/>
                                            </p:txEl>
                                          </p:spTgt>
                                        </p:tgtEl>
                                      </p:cBhvr>
                                    </p:animEffect>
                                  </p:childTnLst>
                                </p:cTn>
                              </p:par>
                            </p:childTnLst>
                          </p:cTn>
                        </p:par>
                        <p:par>
                          <p:cTn id="74" fill="hold">
                            <p:stCondLst>
                              <p:cond delay="10000"/>
                            </p:stCondLst>
                            <p:childTnLst>
                              <p:par>
                                <p:cTn id="75" presetID="42" presetClass="entr" presetSubtype="0"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D3FD52-44A3-4703-9674-D8B7C903E163}"/>
              </a:ext>
            </a:extLst>
          </p:cNvPr>
          <p:cNvSpPr>
            <a:spLocks noGrp="1"/>
          </p:cNvSpPr>
          <p:nvPr>
            <p:ph type="title"/>
          </p:nvPr>
        </p:nvSpPr>
        <p:spPr>
          <a:xfrm>
            <a:off x="0" y="106018"/>
            <a:ext cx="12191999" cy="768626"/>
          </a:xfrm>
        </p:spPr>
        <p:txBody>
          <a:bodyPr>
            <a:normAutofit fontScale="90000"/>
          </a:bodyPr>
          <a:lstStyle/>
          <a:p>
            <a:pPr algn="ctr"/>
            <a:r>
              <a:rPr lang="ru-RU" sz="4000" b="1" dirty="0">
                <a:latin typeface="Georgia" panose="02040502050405020303" pitchFamily="18" charset="0"/>
              </a:rPr>
              <a:t/>
            </a:r>
            <a:br>
              <a:rPr lang="ru-RU" sz="4000" b="1" dirty="0">
                <a:latin typeface="Georgia" panose="02040502050405020303" pitchFamily="18" charset="0"/>
              </a:rPr>
            </a:br>
            <a:r>
              <a:rPr lang="ru-RU" sz="4000" b="1" dirty="0">
                <a:latin typeface="Georgia" panose="02040502050405020303" pitchFamily="18" charset="0"/>
              </a:rPr>
              <a:t>Участие в выставке «РОС-ГАЗ-ЭКСПО-2018»</a:t>
            </a:r>
            <a:r>
              <a:rPr lang="ru-RU" b="1" dirty="0"/>
              <a:t/>
            </a:r>
            <a:br>
              <a:rPr lang="ru-RU" b="1" dirty="0"/>
            </a:br>
            <a:endParaRPr lang="ru-RU" b="1" dirty="0"/>
          </a:p>
        </p:txBody>
      </p:sp>
      <p:pic>
        <p:nvPicPr>
          <p:cNvPr id="1026" name="Picture 2" descr="http://gasteh.pro/wp-content/uploads/2019/03/9-1-1024x768.jpg">
            <a:extLst>
              <a:ext uri="{FF2B5EF4-FFF2-40B4-BE49-F238E27FC236}">
                <a16:creationId xmlns="" xmlns:a16="http://schemas.microsoft.com/office/drawing/2014/main" id="{D7464BD9-F2D4-49D7-965C-E003EE51981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7414" y="1205947"/>
            <a:ext cx="3321881" cy="249141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gasteh.pro/wp-content/uploads/2019/03/31-2-498x1024.jpg">
            <a:extLst>
              <a:ext uri="{FF2B5EF4-FFF2-40B4-BE49-F238E27FC236}">
                <a16:creationId xmlns="" xmlns:a16="http://schemas.microsoft.com/office/drawing/2014/main" id="{DDE0FC5F-9E7C-42E6-9103-BEB22D18D71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765151" y="1205947"/>
            <a:ext cx="2528090" cy="519816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gasteh.pro/wp-content/uploads/2019/03/10-2-1024x768.jpg">
            <a:extLst>
              <a:ext uri="{FF2B5EF4-FFF2-40B4-BE49-F238E27FC236}">
                <a16:creationId xmlns="" xmlns:a16="http://schemas.microsoft.com/office/drawing/2014/main" id="{B0CA0B48-EBCA-4D0F-AA93-3F02734DB967}"/>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6283" y="1205946"/>
            <a:ext cx="3321880" cy="249141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gasteh.pro/wp-content/uploads/2019/03/8-1-1024x768.jpg">
            <a:extLst>
              <a:ext uri="{FF2B5EF4-FFF2-40B4-BE49-F238E27FC236}">
                <a16:creationId xmlns="" xmlns:a16="http://schemas.microsoft.com/office/drawing/2014/main" id="{5C5DB97F-2E11-4E4B-B4A3-2B6E888D51B3}"/>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7413" y="3912703"/>
            <a:ext cx="3321881" cy="2491411"/>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gasteh.pro/wp-content/uploads/2019/03/7-1-1024x768.jpg">
            <a:extLst>
              <a:ext uri="{FF2B5EF4-FFF2-40B4-BE49-F238E27FC236}">
                <a16:creationId xmlns="" xmlns:a16="http://schemas.microsoft.com/office/drawing/2014/main" id="{A35D1EC8-8256-4582-A6A4-4C3F933C92F6}"/>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56283" y="3912703"/>
            <a:ext cx="3321881" cy="24914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05826864"/>
      </p:ext>
    </p:extLst>
  </p:cSld>
  <p:clrMapOvr>
    <a:masterClrMapping/>
  </p:clrMapOvr>
  <mc:AlternateContent xmlns:mc="http://schemas.openxmlformats.org/markup-compatibility/2006">
    <mc:Choice xmlns="" xmlns:p14="http://schemas.microsoft.com/office/powerpoint/2010/main" Requires="p14">
      <p:transition spd="slow" p14:dur="2000" advTm="7743"/>
    </mc:Choice>
    <mc:Fallback>
      <p:transition spd="slow" advTm="7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1000"/>
                                        <p:tgtEl>
                                          <p:spTgt spid="1032"/>
                                        </p:tgtEl>
                                      </p:cBhvr>
                                    </p:animEffect>
                                    <p:anim calcmode="lin" valueType="num">
                                      <p:cBhvr>
                                        <p:cTn id="24" dur="1000" fill="hold"/>
                                        <p:tgtEl>
                                          <p:spTgt spid="1032"/>
                                        </p:tgtEl>
                                        <p:attrNameLst>
                                          <p:attrName>ppt_x</p:attrName>
                                        </p:attrNameLst>
                                      </p:cBhvr>
                                      <p:tavLst>
                                        <p:tav tm="0">
                                          <p:val>
                                            <p:strVal val="#ppt_x"/>
                                          </p:val>
                                        </p:tav>
                                        <p:tav tm="100000">
                                          <p:val>
                                            <p:strVal val="#ppt_x"/>
                                          </p:val>
                                        </p:tav>
                                      </p:tavLst>
                                    </p:anim>
                                    <p:anim calcmode="lin" valueType="num">
                                      <p:cBhvr>
                                        <p:cTn id="25" dur="1000" fill="hold"/>
                                        <p:tgtEl>
                                          <p:spTgt spid="1032"/>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fade">
                                      <p:cBhvr>
                                        <p:cTn id="29" dur="1000"/>
                                        <p:tgtEl>
                                          <p:spTgt spid="1034"/>
                                        </p:tgtEl>
                                      </p:cBhvr>
                                    </p:animEffect>
                                    <p:anim calcmode="lin" valueType="num">
                                      <p:cBhvr>
                                        <p:cTn id="30" dur="1000" fill="hold"/>
                                        <p:tgtEl>
                                          <p:spTgt spid="1034"/>
                                        </p:tgtEl>
                                        <p:attrNameLst>
                                          <p:attrName>ppt_x</p:attrName>
                                        </p:attrNameLst>
                                      </p:cBhvr>
                                      <p:tavLst>
                                        <p:tav tm="0">
                                          <p:val>
                                            <p:strVal val="#ppt_x"/>
                                          </p:val>
                                        </p:tav>
                                        <p:tav tm="100000">
                                          <p:val>
                                            <p:strVal val="#ppt_x"/>
                                          </p:val>
                                        </p:tav>
                                      </p:tavLst>
                                    </p:anim>
                                    <p:anim calcmode="lin" valueType="num">
                                      <p:cBhvr>
                                        <p:cTn id="31" dur="1000" fill="hold"/>
                                        <p:tgtEl>
                                          <p:spTgt spid="1034"/>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BF429F9-36F9-421F-A3C2-82EF3185750D}"/>
              </a:ext>
            </a:extLst>
          </p:cNvPr>
          <p:cNvSpPr>
            <a:spLocks noGrp="1"/>
          </p:cNvSpPr>
          <p:nvPr>
            <p:ph type="title"/>
          </p:nvPr>
        </p:nvSpPr>
        <p:spPr>
          <a:xfrm>
            <a:off x="0" y="1"/>
            <a:ext cx="12192000" cy="1171852"/>
          </a:xfrm>
        </p:spPr>
        <p:txBody>
          <a:bodyPr>
            <a:normAutofit/>
          </a:bodyPr>
          <a:lstStyle/>
          <a:p>
            <a:pPr algn="ctr"/>
            <a:r>
              <a:rPr lang="ru-RU" sz="3200" b="1" dirty="0">
                <a:latin typeface="Georgia" panose="02040502050405020303" pitchFamily="18" charset="0"/>
              </a:rPr>
              <a:t>Почему </a:t>
            </a:r>
            <a:r>
              <a:rPr lang="ru-RU" sz="3200" b="1" dirty="0" smtClean="0">
                <a:latin typeface="Georgia" panose="02040502050405020303" pitchFamily="18" charset="0"/>
              </a:rPr>
              <a:t>заказчики </a:t>
            </a:r>
            <a:r>
              <a:rPr lang="ru-RU" sz="3200" b="1" dirty="0">
                <a:latin typeface="Georgia" panose="02040502050405020303" pitchFamily="18" charset="0"/>
              </a:rPr>
              <a:t>выбирают оборудование </a:t>
            </a:r>
            <a:r>
              <a:rPr lang="en-US" sz="3200" b="1" dirty="0" err="1">
                <a:latin typeface="Georgia" panose="02040502050405020303" pitchFamily="18" charset="0"/>
              </a:rPr>
              <a:t>GasTeh</a:t>
            </a:r>
            <a:r>
              <a:rPr lang="ru-RU" sz="3200" b="1" dirty="0">
                <a:latin typeface="Georgia" panose="02040502050405020303" pitchFamily="18" charset="0"/>
              </a:rPr>
              <a:t>?</a:t>
            </a:r>
          </a:p>
        </p:txBody>
      </p:sp>
      <p:graphicFrame>
        <p:nvGraphicFramePr>
          <p:cNvPr id="10" name="Таблица 9">
            <a:extLst>
              <a:ext uri="{FF2B5EF4-FFF2-40B4-BE49-F238E27FC236}">
                <a16:creationId xmlns="" xmlns:a16="http://schemas.microsoft.com/office/drawing/2014/main" id="{46858BF9-1479-4CF5-8410-C3F15411370E}"/>
              </a:ext>
            </a:extLst>
          </p:cNvPr>
          <p:cNvGraphicFramePr>
            <a:graphicFrameLocks noGrp="1"/>
          </p:cNvGraphicFramePr>
          <p:nvPr>
            <p:extLst>
              <p:ext uri="{D42A27DB-BD31-4B8C-83A1-F6EECF244321}">
                <p14:modId xmlns="" xmlns:p14="http://schemas.microsoft.com/office/powerpoint/2010/main" val="2517176729"/>
              </p:ext>
            </p:extLst>
          </p:nvPr>
        </p:nvGraphicFramePr>
        <p:xfrm>
          <a:off x="469184" y="888566"/>
          <a:ext cx="11088212" cy="5852160"/>
        </p:xfrm>
        <a:graphic>
          <a:graphicData uri="http://schemas.openxmlformats.org/drawingml/2006/table">
            <a:tbl>
              <a:tblPr firstRow="1" bandRow="1">
                <a:tableStyleId>{2D5ABB26-0587-4C30-8999-92F81FD0307C}</a:tableStyleId>
              </a:tblPr>
              <a:tblGrid>
                <a:gridCol w="5544106">
                  <a:extLst>
                    <a:ext uri="{9D8B030D-6E8A-4147-A177-3AD203B41FA5}">
                      <a16:colId xmlns="" xmlns:a16="http://schemas.microsoft.com/office/drawing/2014/main" val="2127431979"/>
                    </a:ext>
                  </a:extLst>
                </a:gridCol>
                <a:gridCol w="5544106">
                  <a:extLst>
                    <a:ext uri="{9D8B030D-6E8A-4147-A177-3AD203B41FA5}">
                      <a16:colId xmlns="" xmlns:a16="http://schemas.microsoft.com/office/drawing/2014/main" val="3788593390"/>
                    </a:ext>
                  </a:extLst>
                </a:gridCol>
              </a:tblGrid>
              <a:tr h="4242952">
                <a:tc>
                  <a:txBody>
                    <a:bodyPr/>
                    <a:lstStyle/>
                    <a:p>
                      <a:pPr algn="ctr"/>
                      <a:endParaRPr lang="ru-RU"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800" b="1" dirty="0">
                        <a:latin typeface="Georgia" panose="02040502050405020303" pitchFamily="18" charset="0"/>
                      </a:endParaRPr>
                    </a:p>
                    <a:p>
                      <a:pPr algn="ctr"/>
                      <a:r>
                        <a:rPr lang="ru-RU" sz="1800" b="1" dirty="0">
                          <a:latin typeface="Georgia" panose="02040502050405020303" pitchFamily="18" charset="0"/>
                        </a:rPr>
                        <a:t>Преимущества</a:t>
                      </a:r>
                    </a:p>
                    <a:p>
                      <a:pPr algn="ctr"/>
                      <a:endParaRPr lang="ru-RU" sz="1800" dirty="0">
                        <a:latin typeface="Georgia" panose="02040502050405020303" pitchFamily="18" charset="0"/>
                      </a:endParaRPr>
                    </a:p>
                    <a:p>
                      <a:pPr marL="285750" indent="-285750" algn="l">
                        <a:buFontTx/>
                        <a:buChar char="-"/>
                      </a:pPr>
                      <a:r>
                        <a:rPr lang="ru-RU" sz="1800" dirty="0">
                          <a:latin typeface="Georgia" panose="02040502050405020303" pitchFamily="18" charset="0"/>
                        </a:rPr>
                        <a:t>Исполнение ХЛ до - 60°С</a:t>
                      </a:r>
                    </a:p>
                    <a:p>
                      <a:pPr marL="285750" indent="-285750" algn="l">
                        <a:buFontTx/>
                        <a:buChar char="-"/>
                      </a:pPr>
                      <a:r>
                        <a:rPr lang="ru-RU" sz="1800" dirty="0">
                          <a:latin typeface="Georgia" panose="02040502050405020303" pitchFamily="18" charset="0"/>
                        </a:rPr>
                        <a:t>Рабочее давление до 25 мПа</a:t>
                      </a:r>
                    </a:p>
                    <a:p>
                      <a:pPr marL="285750" indent="-285750" algn="l">
                        <a:buFontTx/>
                        <a:buChar char="-"/>
                      </a:pPr>
                      <a:r>
                        <a:rPr lang="ru-RU" sz="1800" dirty="0">
                          <a:latin typeface="Georgia" panose="02040502050405020303" pitchFamily="18" charset="0"/>
                        </a:rPr>
                        <a:t>Класс точности АС до 1%</a:t>
                      </a:r>
                    </a:p>
                    <a:p>
                      <a:pPr marL="285750" indent="-285750" algn="l">
                        <a:buFontTx/>
                        <a:buChar char="-"/>
                      </a:pPr>
                      <a:r>
                        <a:rPr lang="ru-RU" sz="1800" dirty="0">
                          <a:latin typeface="Georgia" panose="02040502050405020303" pitchFamily="18" charset="0"/>
                        </a:rPr>
                        <a:t>Гарантия до 5 лет, срок службы до 40 лет</a:t>
                      </a:r>
                    </a:p>
                    <a:p>
                      <a:pPr marL="285750" indent="-285750" algn="l">
                        <a:buFontTx/>
                        <a:buChar char="-"/>
                      </a:pPr>
                      <a:r>
                        <a:rPr lang="ru-RU" sz="1800" dirty="0">
                          <a:latin typeface="Georgia" panose="02040502050405020303" pitchFamily="18" charset="0"/>
                        </a:rPr>
                        <a:t>Работа в системе «регулятор + регулятор-монитор»</a:t>
                      </a:r>
                      <a:endParaRPr lang="ru-RU" sz="1800" b="1" dirty="0">
                        <a:latin typeface="Georgia" panose="02040502050405020303" pitchFamily="18" charset="0"/>
                      </a:endParaRPr>
                    </a:p>
                    <a:p>
                      <a:pPr algn="ctr"/>
                      <a:endParaRPr lang="ru-RU" sz="1800" b="1" dirty="0">
                        <a:latin typeface="Georgia" panose="02040502050405020303" pitchFamily="18" charset="0"/>
                      </a:endParaRPr>
                    </a:p>
                    <a:p>
                      <a:pPr algn="ctr"/>
                      <a:r>
                        <a:rPr lang="ru-RU" sz="1800" b="1" dirty="0">
                          <a:latin typeface="Georgia" panose="02040502050405020303" pitchFamily="18" charset="0"/>
                        </a:rPr>
                        <a:t>Инновационные разработки</a:t>
                      </a:r>
                    </a:p>
                    <a:p>
                      <a:pPr algn="ctr"/>
                      <a:endParaRPr lang="ru-RU" sz="1800" dirty="0">
                        <a:latin typeface="Georgia" panose="02040502050405020303" pitchFamily="18" charset="0"/>
                      </a:endParaRPr>
                    </a:p>
                    <a:p>
                      <a:pPr marL="285750" indent="-285750" algn="l">
                        <a:buFontTx/>
                        <a:buChar char="-"/>
                      </a:pPr>
                      <a:r>
                        <a:rPr lang="ru-RU" sz="1800" dirty="0">
                          <a:latin typeface="Georgia" panose="02040502050405020303" pitchFamily="18" charset="0"/>
                        </a:rPr>
                        <a:t>Регулятор 126-АХ – первый осевой регулятор прямого действия</a:t>
                      </a:r>
                    </a:p>
                    <a:p>
                      <a:pPr marL="285750" indent="-285750" algn="l">
                        <a:buFontTx/>
                        <a:buChar char="-"/>
                      </a:pPr>
                      <a:r>
                        <a:rPr lang="ru-RU" sz="1800" dirty="0">
                          <a:latin typeface="Georgia" panose="02040502050405020303" pitchFamily="18" charset="0"/>
                        </a:rPr>
                        <a:t>Регулятор 135-АХ – самый тихий регулятор в своем классе</a:t>
                      </a:r>
                    </a:p>
                    <a:p>
                      <a:pPr marL="285750" indent="-285750" algn="l">
                        <a:buFontTx/>
                        <a:buChar char="-"/>
                      </a:pPr>
                      <a:r>
                        <a:rPr lang="ru-RU" sz="1800" dirty="0">
                          <a:latin typeface="Georgia" panose="02040502050405020303" pitchFamily="18" charset="0"/>
                        </a:rPr>
                        <a:t>Регулятор 146-АХ – осевой регулятор с самой высокой пропускной способностью</a:t>
                      </a:r>
                    </a:p>
                    <a:p>
                      <a:pPr marL="285750" indent="-285750" algn="l">
                        <a:buFontTx/>
                        <a:buChar char="-"/>
                      </a:pPr>
                      <a:endParaRPr lang="ru-RU" sz="1800" dirty="0">
                        <a:latin typeface="Georgia" panose="02040502050405020303" pitchFamily="18" charset="0"/>
                      </a:endParaRPr>
                    </a:p>
                    <a:p>
                      <a:pPr algn="l"/>
                      <a:endParaRPr lang="ru-RU" sz="1800" dirty="0"/>
                    </a:p>
                    <a:p>
                      <a:pPr algn="l"/>
                      <a:endParaRPr lang="ru-RU"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129621027"/>
                  </a:ext>
                </a:extLst>
              </a:tr>
            </a:tbl>
          </a:graphicData>
        </a:graphic>
      </p:graphicFrame>
      <p:pic>
        <p:nvPicPr>
          <p:cNvPr id="1026" name="Picture 2">
            <a:extLst>
              <a:ext uri="{FF2B5EF4-FFF2-40B4-BE49-F238E27FC236}">
                <a16:creationId xmlns="" xmlns:a16="http://schemas.microsoft.com/office/drawing/2014/main" id="{1726F399-347B-4878-828C-899F18016E8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1894" y="919358"/>
            <a:ext cx="5544106" cy="59386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0178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388970E-61CA-49B1-AA12-18607BAAE954}"/>
              </a:ext>
            </a:extLst>
          </p:cNvPr>
          <p:cNvSpPr>
            <a:spLocks noGrp="1"/>
          </p:cNvSpPr>
          <p:nvPr>
            <p:ph type="title"/>
          </p:nvPr>
        </p:nvSpPr>
        <p:spPr/>
        <p:txBody>
          <a:bodyPr/>
          <a:lstStyle/>
          <a:p>
            <a:pPr algn="ctr"/>
            <a:r>
              <a:rPr lang="ru-RU" b="1" dirty="0">
                <a:latin typeface="Georgia" panose="02040502050405020303" pitchFamily="18" charset="0"/>
              </a:rPr>
              <a:t>Спасибо за Внимание!</a:t>
            </a:r>
          </a:p>
        </p:txBody>
      </p:sp>
      <p:pic>
        <p:nvPicPr>
          <p:cNvPr id="5" name="Объект 4">
            <a:extLst>
              <a:ext uri="{FF2B5EF4-FFF2-40B4-BE49-F238E27FC236}">
                <a16:creationId xmlns="" xmlns:a16="http://schemas.microsoft.com/office/drawing/2014/main" id="{4BAAD0C0-3760-4549-B525-5B80665D589D}"/>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263960" y="1690688"/>
            <a:ext cx="1664080" cy="2142503"/>
          </a:xfrm>
        </p:spPr>
      </p:pic>
      <p:sp>
        <p:nvSpPr>
          <p:cNvPr id="8" name="TextBox 7">
            <a:extLst>
              <a:ext uri="{FF2B5EF4-FFF2-40B4-BE49-F238E27FC236}">
                <a16:creationId xmlns="" xmlns:a16="http://schemas.microsoft.com/office/drawing/2014/main" id="{5B733D84-891C-449C-8767-6F891919F90C}"/>
              </a:ext>
            </a:extLst>
          </p:cNvPr>
          <p:cNvSpPr txBox="1"/>
          <p:nvPr/>
        </p:nvSpPr>
        <p:spPr>
          <a:xfrm>
            <a:off x="1958009" y="4189258"/>
            <a:ext cx="8275982" cy="1938992"/>
          </a:xfrm>
          <a:prstGeom prst="rect">
            <a:avLst/>
          </a:prstGeom>
          <a:noFill/>
        </p:spPr>
        <p:txBody>
          <a:bodyPr wrap="square" rtlCol="0">
            <a:spAutoFit/>
          </a:bodyPr>
          <a:lstStyle/>
          <a:p>
            <a:pPr algn="ctr"/>
            <a:r>
              <a:rPr lang="ru-RU" sz="2400" dirty="0">
                <a:latin typeface="Georgia" panose="02040502050405020303" pitchFamily="18" charset="0"/>
              </a:rPr>
              <a:t>ООО «ГАЗТЕХ РУС»</a:t>
            </a:r>
          </a:p>
          <a:p>
            <a:pPr algn="ctr"/>
            <a:r>
              <a:rPr lang="ru-RU" sz="2400" dirty="0">
                <a:latin typeface="Georgia" panose="02040502050405020303" pitchFamily="18" charset="0"/>
              </a:rPr>
              <a:t>Официальный представитель завода </a:t>
            </a:r>
            <a:r>
              <a:rPr lang="en-US" sz="2400" dirty="0" err="1">
                <a:latin typeface="Georgia" panose="02040502050405020303" pitchFamily="18" charset="0"/>
              </a:rPr>
              <a:t>GasTeh</a:t>
            </a:r>
            <a:r>
              <a:rPr lang="en-US" sz="2400" dirty="0">
                <a:latin typeface="Georgia" panose="02040502050405020303" pitchFamily="18" charset="0"/>
              </a:rPr>
              <a:t> </a:t>
            </a:r>
            <a:r>
              <a:rPr lang="ru-RU" sz="2400" dirty="0">
                <a:latin typeface="Georgia" panose="02040502050405020303" pitchFamily="18" charset="0"/>
              </a:rPr>
              <a:t>в России</a:t>
            </a:r>
          </a:p>
          <a:p>
            <a:pPr algn="ctr"/>
            <a:r>
              <a:rPr lang="ru-RU" sz="2400" dirty="0">
                <a:latin typeface="Georgia" panose="02040502050405020303" pitchFamily="18" charset="0"/>
              </a:rPr>
              <a:t>+7 (8452) 248-040</a:t>
            </a:r>
          </a:p>
          <a:p>
            <a:pPr algn="ctr"/>
            <a:r>
              <a:rPr lang="en-US" sz="2400" dirty="0">
                <a:latin typeface="Georgia" panose="02040502050405020303" pitchFamily="18" charset="0"/>
                <a:hlinkClick r:id="rId3"/>
              </a:rPr>
              <a:t>http://gasteh.pro</a:t>
            </a:r>
            <a:endParaRPr lang="ru-RU" sz="2400" dirty="0">
              <a:latin typeface="Georgia" panose="02040502050405020303" pitchFamily="18" charset="0"/>
            </a:endParaRPr>
          </a:p>
          <a:p>
            <a:pPr algn="ctr"/>
            <a:r>
              <a:rPr lang="en-US" sz="2400" dirty="0">
                <a:latin typeface="Georgia" panose="02040502050405020303" pitchFamily="18" charset="0"/>
                <a:hlinkClick r:id="rId4"/>
              </a:rPr>
              <a:t>248040@mail.ru</a:t>
            </a:r>
            <a:endParaRPr lang="ru-RU" sz="2400" dirty="0">
              <a:latin typeface="Georgia" panose="02040502050405020303" pitchFamily="18" charset="0"/>
            </a:endParaRPr>
          </a:p>
        </p:txBody>
      </p:sp>
    </p:spTree>
    <p:extLst>
      <p:ext uri="{BB962C8B-B14F-4D97-AF65-F5344CB8AC3E}">
        <p14:creationId xmlns="" xmlns:p14="http://schemas.microsoft.com/office/powerpoint/2010/main" val="3567299741"/>
      </p:ext>
    </p:extLst>
  </p:cSld>
  <p:clrMapOvr>
    <a:masterClrMapping/>
  </p:clrMapOvr>
  <mc:AlternateContent xmlns:mc="http://schemas.openxmlformats.org/markup-compatibility/2006">
    <mc:Choice xmlns="" xmlns:p14="http://schemas.microsoft.com/office/powerpoint/2010/main" Requires="p14">
      <p:transition spd="slow" p14:dur="2000" advTm="13960"/>
    </mc:Choice>
    <mc:Fallback>
      <p:transition spd="slow" advTm="1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04EE296-592A-4D87-A2C6-3518D2E1900A}"/>
              </a:ext>
            </a:extLst>
          </p:cNvPr>
          <p:cNvSpPr>
            <a:spLocks noGrp="1"/>
          </p:cNvSpPr>
          <p:nvPr>
            <p:ph type="title"/>
          </p:nvPr>
        </p:nvSpPr>
        <p:spPr>
          <a:xfrm>
            <a:off x="856759" y="122502"/>
            <a:ext cx="10515600" cy="1325563"/>
          </a:xfrm>
        </p:spPr>
        <p:txBody>
          <a:bodyPr/>
          <a:lstStyle/>
          <a:p>
            <a:pPr algn="ctr"/>
            <a:r>
              <a:rPr lang="ru-RU" b="1" dirty="0">
                <a:latin typeface="Georgia" panose="02040502050405020303" pitchFamily="18" charset="0"/>
              </a:rPr>
              <a:t>Нам доверяют</a:t>
            </a:r>
          </a:p>
        </p:txBody>
      </p:sp>
      <p:pic>
        <p:nvPicPr>
          <p:cNvPr id="2056" name="Picture 8" descr="http://itd2.mycdn.me/image?id=875543494333&amp;t=20&amp;plc=WEB&amp;tkn=*UyTOWAdI3PessXT3jzyCB2WbpMQ">
            <a:extLst>
              <a:ext uri="{FF2B5EF4-FFF2-40B4-BE49-F238E27FC236}">
                <a16:creationId xmlns="" xmlns:a16="http://schemas.microsoft.com/office/drawing/2014/main" id="{78E96F5C-605A-46E5-B28D-722A922EF8EC}"/>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691" r="6472"/>
          <a:stretch/>
        </p:blipFill>
        <p:spPr bwMode="auto">
          <a:xfrm>
            <a:off x="6546869" y="1550322"/>
            <a:ext cx="2004211" cy="1465041"/>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https://tobolsk.info/images/stories/novosti/2012/01/022701.jpg">
            <a:extLst>
              <a:ext uri="{FF2B5EF4-FFF2-40B4-BE49-F238E27FC236}">
                <a16:creationId xmlns="" xmlns:a16="http://schemas.microsoft.com/office/drawing/2014/main" id="{1233C74F-7DC2-4EE4-B4D9-5D28C2727D9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31429" y="5049018"/>
            <a:ext cx="1933890" cy="1450418"/>
          </a:xfrm>
          <a:prstGeom prst="rect">
            <a:avLst/>
          </a:prstGeom>
          <a:noFill/>
          <a:extLst>
            <a:ext uri="{909E8E84-426E-40DD-AFC4-6F175D3DCCD1}">
              <a14:hiddenFill xmlns="" xmlns:a14="http://schemas.microsoft.com/office/drawing/2010/main">
                <a:solidFill>
                  <a:srgbClr val="FFFFFF"/>
                </a:solidFill>
              </a14:hiddenFill>
            </a:ext>
          </a:extLst>
        </p:spPr>
      </p:pic>
      <p:pic>
        <p:nvPicPr>
          <p:cNvPr id="2060" name="Picture 12" descr="https://sakhalife.ru/wp-content/uploads/2018/12/kdx4yv3trpw.jpg">
            <a:extLst>
              <a:ext uri="{FF2B5EF4-FFF2-40B4-BE49-F238E27FC236}">
                <a16:creationId xmlns="" xmlns:a16="http://schemas.microsoft.com/office/drawing/2014/main" id="{0866B65C-3E66-4C6A-BA00-22538F16D6DC}"/>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407" t="14262" r="-1" b="19310"/>
          <a:stretch/>
        </p:blipFill>
        <p:spPr bwMode="auto">
          <a:xfrm>
            <a:off x="922003" y="3267640"/>
            <a:ext cx="2215219" cy="1507820"/>
          </a:xfrm>
          <a:prstGeom prst="rect">
            <a:avLst/>
          </a:prstGeom>
          <a:noFill/>
          <a:extLst>
            <a:ext uri="{909E8E84-426E-40DD-AFC4-6F175D3DCCD1}">
              <a14:hiddenFill xmlns="" xmlns:a14="http://schemas.microsoft.com/office/drawing/2010/main">
                <a:solidFill>
                  <a:srgbClr val="FFFFFF"/>
                </a:solidFill>
              </a14:hiddenFill>
            </a:ext>
          </a:extLst>
        </p:spPr>
      </p:pic>
      <p:pic>
        <p:nvPicPr>
          <p:cNvPr id="2062" name="Picture 14" descr="https://jobfilter.ru/uploaded_files/images/2016/12/13/51131/19fGJhxLtgDrvkwd.jpg">
            <a:extLst>
              <a:ext uri="{FF2B5EF4-FFF2-40B4-BE49-F238E27FC236}">
                <a16:creationId xmlns="" xmlns:a16="http://schemas.microsoft.com/office/drawing/2014/main" id="{7896C063-3171-40B3-A576-5D7B5D3AC67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22005" y="1550323"/>
            <a:ext cx="2228382" cy="1447393"/>
          </a:xfrm>
          <a:prstGeom prst="rect">
            <a:avLst/>
          </a:prstGeom>
          <a:noFill/>
          <a:extLst>
            <a:ext uri="{909E8E84-426E-40DD-AFC4-6F175D3DCCD1}">
              <a14:hiddenFill xmlns="" xmlns:a14="http://schemas.microsoft.com/office/drawing/2010/main">
                <a:solidFill>
                  <a:srgbClr val="FFFFFF"/>
                </a:solidFill>
              </a14:hiddenFill>
            </a:ext>
          </a:extLst>
        </p:spPr>
      </p:pic>
      <p:pic>
        <p:nvPicPr>
          <p:cNvPr id="2064" name="Picture 16" descr="https://gkh.expoforum.ru/uploads/location/CorelDRAW%20X6%20(64%20%D0%B1%D0%B8%D1%82)%20-%20%5BCUsersd.nesauleAppDataLocalMicrosoftWindowsTemporary%20Internet%20FilesContent.Outlook791YAW3U%D0%93%D0%98%D0%9F%D0%A0%D0%9E%D0%9D%D0%98%D0%98%20%D0%93%D0%90%D0%97.cdr%5D.jpg">
            <a:extLst>
              <a:ext uri="{FF2B5EF4-FFF2-40B4-BE49-F238E27FC236}">
                <a16:creationId xmlns="" xmlns:a16="http://schemas.microsoft.com/office/drawing/2014/main" id="{CE78C7B5-005B-44E1-8185-1FD87AA2C8C6}"/>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22003" y="5028426"/>
            <a:ext cx="2171167" cy="1443743"/>
          </a:xfrm>
          <a:prstGeom prst="rect">
            <a:avLst/>
          </a:prstGeom>
          <a:noFill/>
          <a:extLst>
            <a:ext uri="{909E8E84-426E-40DD-AFC4-6F175D3DCCD1}">
              <a14:hiddenFill xmlns="" xmlns:a14="http://schemas.microsoft.com/office/drawing/2010/main">
                <a:solidFill>
                  <a:srgbClr val="FFFFFF"/>
                </a:solidFill>
              </a14:hiddenFill>
            </a:ext>
          </a:extLst>
        </p:spPr>
      </p:pic>
      <p:pic>
        <p:nvPicPr>
          <p:cNvPr id="2066" name="Picture 18" descr="https://www.sostav.ru/images/news/2018/03/21/preview/30865_social.jpg?rnd=944580">
            <a:extLst>
              <a:ext uri="{FF2B5EF4-FFF2-40B4-BE49-F238E27FC236}">
                <a16:creationId xmlns="" xmlns:a16="http://schemas.microsoft.com/office/drawing/2014/main" id="{90936635-FFB0-41F1-AC79-29552A5E08ED}"/>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710831" y="3244984"/>
            <a:ext cx="2959913" cy="1553954"/>
          </a:xfrm>
          <a:prstGeom prst="rect">
            <a:avLst/>
          </a:prstGeom>
          <a:noFill/>
          <a:extLst>
            <a:ext uri="{909E8E84-426E-40DD-AFC4-6F175D3DCCD1}">
              <a14:hiddenFill xmlns="" xmlns:a14="http://schemas.microsoft.com/office/drawing/2010/main">
                <a:solidFill>
                  <a:srgbClr val="FFFFFF"/>
                </a:solidFill>
              </a14:hiddenFill>
            </a:ext>
          </a:extLst>
        </p:spPr>
      </p:pic>
      <p:pic>
        <p:nvPicPr>
          <p:cNvPr id="2068" name="Picture 20" descr="https://f.sravni.ru/cms/KnowledgeBaseArticle/Picture/mat_92731.jpg">
            <a:extLst>
              <a:ext uri="{FF2B5EF4-FFF2-40B4-BE49-F238E27FC236}">
                <a16:creationId xmlns="" xmlns:a16="http://schemas.microsoft.com/office/drawing/2014/main" id="{1063C371-7119-4BDB-8BEA-1A92E90B8FCD}"/>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822720" y="3272868"/>
            <a:ext cx="2273280" cy="1547340"/>
          </a:xfrm>
          <a:prstGeom prst="rect">
            <a:avLst/>
          </a:prstGeom>
          <a:noFill/>
          <a:extLst>
            <a:ext uri="{909E8E84-426E-40DD-AFC4-6F175D3DCCD1}">
              <a14:hiddenFill xmlns="" xmlns:a14="http://schemas.microsoft.com/office/drawing/2010/main">
                <a:solidFill>
                  <a:srgbClr val="FFFFFF"/>
                </a:solidFill>
              </a14:hiddenFill>
            </a:ext>
          </a:extLst>
        </p:spPr>
      </p:pic>
      <p:pic>
        <p:nvPicPr>
          <p:cNvPr id="2070" name="Picture 22" descr="https://uralfilter.ru/upload/iblock/2de/Rosneft.jpg">
            <a:extLst>
              <a:ext uri="{FF2B5EF4-FFF2-40B4-BE49-F238E27FC236}">
                <a16:creationId xmlns="" xmlns:a16="http://schemas.microsoft.com/office/drawing/2014/main" id="{8C4A90AE-E382-4CF3-8A12-64E6E954A9A9}"/>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9066227" y="1550322"/>
            <a:ext cx="2604517" cy="1465041"/>
          </a:xfrm>
          <a:prstGeom prst="rect">
            <a:avLst/>
          </a:prstGeom>
          <a:noFill/>
          <a:extLst>
            <a:ext uri="{909E8E84-426E-40DD-AFC4-6F175D3DCCD1}">
              <a14:hiddenFill xmlns="" xmlns:a14="http://schemas.microsoft.com/office/drawing/2010/main">
                <a:solidFill>
                  <a:srgbClr val="FFFFFF"/>
                </a:solidFill>
              </a14:hiddenFill>
            </a:ext>
          </a:extLst>
        </p:spPr>
      </p:pic>
      <p:pic>
        <p:nvPicPr>
          <p:cNvPr id="2072" name="Picture 24" descr="https://www.n-g-k.biz/img.php?http://www.n-g-k.ru/HMS_R.jpg">
            <a:extLst>
              <a:ext uri="{FF2B5EF4-FFF2-40B4-BE49-F238E27FC236}">
                <a16:creationId xmlns="" xmlns:a16="http://schemas.microsoft.com/office/drawing/2014/main" id="{0F33CD86-AD9E-4827-AF73-2B8A188FD4BD}"/>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974752" y="5024724"/>
            <a:ext cx="2695992" cy="1470541"/>
          </a:xfrm>
          <a:prstGeom prst="rect">
            <a:avLst/>
          </a:prstGeom>
          <a:noFill/>
          <a:extLst>
            <a:ext uri="{909E8E84-426E-40DD-AFC4-6F175D3DCCD1}">
              <a14:hiddenFill xmlns="" xmlns:a14="http://schemas.microsoft.com/office/drawing/2010/main">
                <a:solidFill>
                  <a:srgbClr val="FFFFFF"/>
                </a:solidFill>
              </a14:hiddenFill>
            </a:ext>
          </a:extLst>
        </p:spPr>
      </p:pic>
      <p:pic>
        <p:nvPicPr>
          <p:cNvPr id="2074" name="Picture 26" descr="https://aispir.ru/images/cache/rectangle/tHPPfdMqybh3IWE4.png">
            <a:extLst>
              <a:ext uri="{FF2B5EF4-FFF2-40B4-BE49-F238E27FC236}">
                <a16:creationId xmlns="" xmlns:a16="http://schemas.microsoft.com/office/drawing/2014/main" id="{04BEB3C9-ACB4-4860-8212-1407043FBCBD}"/>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559540" y="3267639"/>
            <a:ext cx="1905779" cy="1552569"/>
          </a:xfrm>
          <a:prstGeom prst="rect">
            <a:avLst/>
          </a:prstGeom>
          <a:noFill/>
          <a:extLst>
            <a:ext uri="{909E8E84-426E-40DD-AFC4-6F175D3DCCD1}">
              <a14:hiddenFill xmlns="" xmlns:a14="http://schemas.microsoft.com/office/drawing/2010/main">
                <a:solidFill>
                  <a:srgbClr val="FFFFFF"/>
                </a:solidFill>
              </a14:hiddenFill>
            </a:ext>
          </a:extLst>
        </p:spPr>
      </p:pic>
      <p:pic>
        <p:nvPicPr>
          <p:cNvPr id="2076" name="Picture 28" descr="https://www.alash-kz.com/portals/0/Images/news/056.jpg?ver=2017-12-21-173135-110">
            <a:extLst>
              <a:ext uri="{FF2B5EF4-FFF2-40B4-BE49-F238E27FC236}">
                <a16:creationId xmlns="" xmlns:a16="http://schemas.microsoft.com/office/drawing/2014/main" id="{F3846EB7-A69E-4DB2-BB49-0CFB22637F52}"/>
              </a:ext>
            </a:extLst>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943392" y="5024724"/>
            <a:ext cx="2171167" cy="1447445"/>
          </a:xfrm>
          <a:prstGeom prst="rect">
            <a:avLst/>
          </a:prstGeom>
          <a:noFill/>
          <a:extLst>
            <a:ext uri="{909E8E84-426E-40DD-AFC4-6F175D3DCCD1}">
              <a14:hiddenFill xmlns="" xmlns:a14="http://schemas.microsoft.com/office/drawing/2010/main">
                <a:solidFill>
                  <a:srgbClr val="FFFFFF"/>
                </a:solidFill>
              </a14:hiddenFill>
            </a:ext>
          </a:extLst>
        </p:spPr>
      </p:pic>
      <p:pic>
        <p:nvPicPr>
          <p:cNvPr id="2078" name="Picture 30" descr="https://sever-press.ru/wp-content/uploads/2018/11/29112018_gazprom.jpg">
            <a:extLst>
              <a:ext uri="{FF2B5EF4-FFF2-40B4-BE49-F238E27FC236}">
                <a16:creationId xmlns="" xmlns:a16="http://schemas.microsoft.com/office/drawing/2014/main" id="{9E443AB8-C26D-4A35-B965-981DF0D3669F}"/>
              </a:ext>
            </a:extLst>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3665534" y="1550322"/>
            <a:ext cx="2449025" cy="146504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27815129"/>
      </p:ext>
    </p:extLst>
  </p:cSld>
  <p:clrMapOvr>
    <a:masterClrMapping/>
  </p:clrMapOvr>
  <mc:AlternateContent xmlns:mc="http://schemas.openxmlformats.org/markup-compatibility/2006">
    <mc:Choice xmlns="" xmlns:p14="http://schemas.microsoft.com/office/powerpoint/2010/main" Requires="p14">
      <p:transition spd="slow" p14:dur="2000" advTm="14622"/>
    </mc:Choice>
    <mc:Fallback>
      <p:transition spd="slow" advTm="1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062"/>
                                        </p:tgtEl>
                                        <p:attrNameLst>
                                          <p:attrName>style.visibility</p:attrName>
                                        </p:attrNameLst>
                                      </p:cBhvr>
                                      <p:to>
                                        <p:strVal val="visible"/>
                                      </p:to>
                                    </p:set>
                                    <p:animEffect transition="in" filter="fade">
                                      <p:cBhvr>
                                        <p:cTn id="11" dur="1000"/>
                                        <p:tgtEl>
                                          <p:spTgt spid="2062"/>
                                        </p:tgtEl>
                                      </p:cBhvr>
                                    </p:animEffect>
                                    <p:anim calcmode="lin" valueType="num">
                                      <p:cBhvr>
                                        <p:cTn id="12" dur="1000" fill="hold"/>
                                        <p:tgtEl>
                                          <p:spTgt spid="2062"/>
                                        </p:tgtEl>
                                        <p:attrNameLst>
                                          <p:attrName>ppt_x</p:attrName>
                                        </p:attrNameLst>
                                      </p:cBhvr>
                                      <p:tavLst>
                                        <p:tav tm="0">
                                          <p:val>
                                            <p:strVal val="#ppt_x"/>
                                          </p:val>
                                        </p:tav>
                                        <p:tav tm="100000">
                                          <p:val>
                                            <p:strVal val="#ppt_x"/>
                                          </p:val>
                                        </p:tav>
                                      </p:tavLst>
                                    </p:anim>
                                    <p:anim calcmode="lin" valueType="num">
                                      <p:cBhvr>
                                        <p:cTn id="13" dur="1000" fill="hold"/>
                                        <p:tgtEl>
                                          <p:spTgt spid="206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2078"/>
                                        </p:tgtEl>
                                        <p:attrNameLst>
                                          <p:attrName>style.visibility</p:attrName>
                                        </p:attrNameLst>
                                      </p:cBhvr>
                                      <p:to>
                                        <p:strVal val="visible"/>
                                      </p:to>
                                    </p:set>
                                    <p:animEffect transition="in" filter="fade">
                                      <p:cBhvr>
                                        <p:cTn id="17" dur="1000"/>
                                        <p:tgtEl>
                                          <p:spTgt spid="2078"/>
                                        </p:tgtEl>
                                      </p:cBhvr>
                                    </p:animEffect>
                                    <p:anim calcmode="lin" valueType="num">
                                      <p:cBhvr>
                                        <p:cTn id="18" dur="1000" fill="hold"/>
                                        <p:tgtEl>
                                          <p:spTgt spid="2078"/>
                                        </p:tgtEl>
                                        <p:attrNameLst>
                                          <p:attrName>ppt_x</p:attrName>
                                        </p:attrNameLst>
                                      </p:cBhvr>
                                      <p:tavLst>
                                        <p:tav tm="0">
                                          <p:val>
                                            <p:strVal val="#ppt_x"/>
                                          </p:val>
                                        </p:tav>
                                        <p:tav tm="100000">
                                          <p:val>
                                            <p:strVal val="#ppt_x"/>
                                          </p:val>
                                        </p:tav>
                                      </p:tavLst>
                                    </p:anim>
                                    <p:anim calcmode="lin" valueType="num">
                                      <p:cBhvr>
                                        <p:cTn id="19" dur="1000" fill="hold"/>
                                        <p:tgtEl>
                                          <p:spTgt spid="2078"/>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1000"/>
                                        <p:tgtEl>
                                          <p:spTgt spid="2056"/>
                                        </p:tgtEl>
                                      </p:cBhvr>
                                    </p:animEffect>
                                    <p:anim calcmode="lin" valueType="num">
                                      <p:cBhvr>
                                        <p:cTn id="24" dur="1000" fill="hold"/>
                                        <p:tgtEl>
                                          <p:spTgt spid="2056"/>
                                        </p:tgtEl>
                                        <p:attrNameLst>
                                          <p:attrName>ppt_x</p:attrName>
                                        </p:attrNameLst>
                                      </p:cBhvr>
                                      <p:tavLst>
                                        <p:tav tm="0">
                                          <p:val>
                                            <p:strVal val="#ppt_x"/>
                                          </p:val>
                                        </p:tav>
                                        <p:tav tm="100000">
                                          <p:val>
                                            <p:strVal val="#ppt_x"/>
                                          </p:val>
                                        </p:tav>
                                      </p:tavLst>
                                    </p:anim>
                                    <p:anim calcmode="lin" valueType="num">
                                      <p:cBhvr>
                                        <p:cTn id="25" dur="1000" fill="hold"/>
                                        <p:tgtEl>
                                          <p:spTgt spid="2056"/>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2070"/>
                                        </p:tgtEl>
                                        <p:attrNameLst>
                                          <p:attrName>style.visibility</p:attrName>
                                        </p:attrNameLst>
                                      </p:cBhvr>
                                      <p:to>
                                        <p:strVal val="visible"/>
                                      </p:to>
                                    </p:set>
                                    <p:animEffect transition="in" filter="fade">
                                      <p:cBhvr>
                                        <p:cTn id="29" dur="1000"/>
                                        <p:tgtEl>
                                          <p:spTgt spid="2070"/>
                                        </p:tgtEl>
                                      </p:cBhvr>
                                    </p:animEffect>
                                    <p:anim calcmode="lin" valueType="num">
                                      <p:cBhvr>
                                        <p:cTn id="30" dur="1000" fill="hold"/>
                                        <p:tgtEl>
                                          <p:spTgt spid="2070"/>
                                        </p:tgtEl>
                                        <p:attrNameLst>
                                          <p:attrName>ppt_x</p:attrName>
                                        </p:attrNameLst>
                                      </p:cBhvr>
                                      <p:tavLst>
                                        <p:tav tm="0">
                                          <p:val>
                                            <p:strVal val="#ppt_x"/>
                                          </p:val>
                                        </p:tav>
                                        <p:tav tm="100000">
                                          <p:val>
                                            <p:strVal val="#ppt_x"/>
                                          </p:val>
                                        </p:tav>
                                      </p:tavLst>
                                    </p:anim>
                                    <p:anim calcmode="lin" valueType="num">
                                      <p:cBhvr>
                                        <p:cTn id="31" dur="1000" fill="hold"/>
                                        <p:tgtEl>
                                          <p:spTgt spid="2070"/>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2066"/>
                                        </p:tgtEl>
                                        <p:attrNameLst>
                                          <p:attrName>style.visibility</p:attrName>
                                        </p:attrNameLst>
                                      </p:cBhvr>
                                      <p:to>
                                        <p:strVal val="visible"/>
                                      </p:to>
                                    </p:set>
                                    <p:animEffect transition="in" filter="fade">
                                      <p:cBhvr>
                                        <p:cTn id="35" dur="1000"/>
                                        <p:tgtEl>
                                          <p:spTgt spid="2066"/>
                                        </p:tgtEl>
                                      </p:cBhvr>
                                    </p:animEffect>
                                    <p:anim calcmode="lin" valueType="num">
                                      <p:cBhvr>
                                        <p:cTn id="36" dur="1000" fill="hold"/>
                                        <p:tgtEl>
                                          <p:spTgt spid="2066"/>
                                        </p:tgtEl>
                                        <p:attrNameLst>
                                          <p:attrName>ppt_x</p:attrName>
                                        </p:attrNameLst>
                                      </p:cBhvr>
                                      <p:tavLst>
                                        <p:tav tm="0">
                                          <p:val>
                                            <p:strVal val="#ppt_x"/>
                                          </p:val>
                                        </p:tav>
                                        <p:tav tm="100000">
                                          <p:val>
                                            <p:strVal val="#ppt_x"/>
                                          </p:val>
                                        </p:tav>
                                      </p:tavLst>
                                    </p:anim>
                                    <p:anim calcmode="lin" valueType="num">
                                      <p:cBhvr>
                                        <p:cTn id="37" dur="1000" fill="hold"/>
                                        <p:tgtEl>
                                          <p:spTgt spid="2066"/>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42" presetClass="entr" presetSubtype="0" fill="hold" nodeType="afterEffect">
                                  <p:stCondLst>
                                    <p:cond delay="0"/>
                                  </p:stCondLst>
                                  <p:childTnLst>
                                    <p:set>
                                      <p:cBhvr>
                                        <p:cTn id="40" dur="1" fill="hold">
                                          <p:stCondLst>
                                            <p:cond delay="0"/>
                                          </p:stCondLst>
                                        </p:cTn>
                                        <p:tgtEl>
                                          <p:spTgt spid="2072"/>
                                        </p:tgtEl>
                                        <p:attrNameLst>
                                          <p:attrName>style.visibility</p:attrName>
                                        </p:attrNameLst>
                                      </p:cBhvr>
                                      <p:to>
                                        <p:strVal val="visible"/>
                                      </p:to>
                                    </p:set>
                                    <p:animEffect transition="in" filter="fade">
                                      <p:cBhvr>
                                        <p:cTn id="41" dur="1000"/>
                                        <p:tgtEl>
                                          <p:spTgt spid="2072"/>
                                        </p:tgtEl>
                                      </p:cBhvr>
                                    </p:animEffect>
                                    <p:anim calcmode="lin" valueType="num">
                                      <p:cBhvr>
                                        <p:cTn id="42" dur="1000" fill="hold"/>
                                        <p:tgtEl>
                                          <p:spTgt spid="2072"/>
                                        </p:tgtEl>
                                        <p:attrNameLst>
                                          <p:attrName>ppt_x</p:attrName>
                                        </p:attrNameLst>
                                      </p:cBhvr>
                                      <p:tavLst>
                                        <p:tav tm="0">
                                          <p:val>
                                            <p:strVal val="#ppt_x"/>
                                          </p:val>
                                        </p:tav>
                                        <p:tav tm="100000">
                                          <p:val>
                                            <p:strVal val="#ppt_x"/>
                                          </p:val>
                                        </p:tav>
                                      </p:tavLst>
                                    </p:anim>
                                    <p:anim calcmode="lin" valueType="num">
                                      <p:cBhvr>
                                        <p:cTn id="43" dur="1000" fill="hold"/>
                                        <p:tgtEl>
                                          <p:spTgt spid="2072"/>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42" presetClass="entr" presetSubtype="0" fill="hold" nodeType="after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1000"/>
                                        <p:tgtEl>
                                          <p:spTgt spid="2058"/>
                                        </p:tgtEl>
                                      </p:cBhvr>
                                    </p:animEffect>
                                    <p:anim calcmode="lin" valueType="num">
                                      <p:cBhvr>
                                        <p:cTn id="48" dur="1000" fill="hold"/>
                                        <p:tgtEl>
                                          <p:spTgt spid="2058"/>
                                        </p:tgtEl>
                                        <p:attrNameLst>
                                          <p:attrName>ppt_x</p:attrName>
                                        </p:attrNameLst>
                                      </p:cBhvr>
                                      <p:tavLst>
                                        <p:tav tm="0">
                                          <p:val>
                                            <p:strVal val="#ppt_x"/>
                                          </p:val>
                                        </p:tav>
                                        <p:tav tm="100000">
                                          <p:val>
                                            <p:strVal val="#ppt_x"/>
                                          </p:val>
                                        </p:tav>
                                      </p:tavLst>
                                    </p:anim>
                                    <p:anim calcmode="lin" valueType="num">
                                      <p:cBhvr>
                                        <p:cTn id="49" dur="1000" fill="hold"/>
                                        <p:tgtEl>
                                          <p:spTgt spid="2058"/>
                                        </p:tgtEl>
                                        <p:attrNameLst>
                                          <p:attrName>ppt_y</p:attrName>
                                        </p:attrNameLst>
                                      </p:cBhvr>
                                      <p:tavLst>
                                        <p:tav tm="0">
                                          <p:val>
                                            <p:strVal val="#ppt_y+.1"/>
                                          </p:val>
                                        </p:tav>
                                        <p:tav tm="100000">
                                          <p:val>
                                            <p:strVal val="#ppt_y"/>
                                          </p:val>
                                        </p:tav>
                                      </p:tavLst>
                                    </p:anim>
                                  </p:childTnLst>
                                </p:cTn>
                              </p:par>
                            </p:childTnLst>
                          </p:cTn>
                        </p:par>
                        <p:par>
                          <p:cTn id="50" fill="hold">
                            <p:stCondLst>
                              <p:cond delay="9000"/>
                            </p:stCondLst>
                            <p:childTnLst>
                              <p:par>
                                <p:cTn id="51" presetID="42" presetClass="entr" presetSubtype="0" fill="hold" nodeType="afterEffect">
                                  <p:stCondLst>
                                    <p:cond delay="0"/>
                                  </p:stCondLst>
                                  <p:childTnLst>
                                    <p:set>
                                      <p:cBhvr>
                                        <p:cTn id="52" dur="1" fill="hold">
                                          <p:stCondLst>
                                            <p:cond delay="0"/>
                                          </p:stCondLst>
                                        </p:cTn>
                                        <p:tgtEl>
                                          <p:spTgt spid="2076"/>
                                        </p:tgtEl>
                                        <p:attrNameLst>
                                          <p:attrName>style.visibility</p:attrName>
                                        </p:attrNameLst>
                                      </p:cBhvr>
                                      <p:to>
                                        <p:strVal val="visible"/>
                                      </p:to>
                                    </p:set>
                                    <p:animEffect transition="in" filter="fade">
                                      <p:cBhvr>
                                        <p:cTn id="53" dur="1000"/>
                                        <p:tgtEl>
                                          <p:spTgt spid="2076"/>
                                        </p:tgtEl>
                                      </p:cBhvr>
                                    </p:animEffect>
                                    <p:anim calcmode="lin" valueType="num">
                                      <p:cBhvr>
                                        <p:cTn id="54" dur="1000" fill="hold"/>
                                        <p:tgtEl>
                                          <p:spTgt spid="2076"/>
                                        </p:tgtEl>
                                        <p:attrNameLst>
                                          <p:attrName>ppt_x</p:attrName>
                                        </p:attrNameLst>
                                      </p:cBhvr>
                                      <p:tavLst>
                                        <p:tav tm="0">
                                          <p:val>
                                            <p:strVal val="#ppt_x"/>
                                          </p:val>
                                        </p:tav>
                                        <p:tav tm="100000">
                                          <p:val>
                                            <p:strVal val="#ppt_x"/>
                                          </p:val>
                                        </p:tav>
                                      </p:tavLst>
                                    </p:anim>
                                    <p:anim calcmode="lin" valueType="num">
                                      <p:cBhvr>
                                        <p:cTn id="55" dur="1000" fill="hold"/>
                                        <p:tgtEl>
                                          <p:spTgt spid="2076"/>
                                        </p:tgtEl>
                                        <p:attrNameLst>
                                          <p:attrName>ppt_y</p:attrName>
                                        </p:attrNameLst>
                                      </p:cBhvr>
                                      <p:tavLst>
                                        <p:tav tm="0">
                                          <p:val>
                                            <p:strVal val="#ppt_y+.1"/>
                                          </p:val>
                                        </p:tav>
                                        <p:tav tm="100000">
                                          <p:val>
                                            <p:strVal val="#ppt_y"/>
                                          </p:val>
                                        </p:tav>
                                      </p:tavLst>
                                    </p:anim>
                                  </p:childTnLst>
                                </p:cTn>
                              </p:par>
                            </p:childTnLst>
                          </p:cTn>
                        </p:par>
                        <p:par>
                          <p:cTn id="56" fill="hold">
                            <p:stCondLst>
                              <p:cond delay="10000"/>
                            </p:stCondLst>
                            <p:childTnLst>
                              <p:par>
                                <p:cTn id="57" presetID="42" presetClass="entr" presetSubtype="0" fill="hold" nodeType="afterEffect">
                                  <p:stCondLst>
                                    <p:cond delay="0"/>
                                  </p:stCondLst>
                                  <p:childTnLst>
                                    <p:set>
                                      <p:cBhvr>
                                        <p:cTn id="58" dur="1" fill="hold">
                                          <p:stCondLst>
                                            <p:cond delay="0"/>
                                          </p:stCondLst>
                                        </p:cTn>
                                        <p:tgtEl>
                                          <p:spTgt spid="2064"/>
                                        </p:tgtEl>
                                        <p:attrNameLst>
                                          <p:attrName>style.visibility</p:attrName>
                                        </p:attrNameLst>
                                      </p:cBhvr>
                                      <p:to>
                                        <p:strVal val="visible"/>
                                      </p:to>
                                    </p:set>
                                    <p:animEffect transition="in" filter="fade">
                                      <p:cBhvr>
                                        <p:cTn id="59" dur="1000"/>
                                        <p:tgtEl>
                                          <p:spTgt spid="2064"/>
                                        </p:tgtEl>
                                      </p:cBhvr>
                                    </p:animEffect>
                                    <p:anim calcmode="lin" valueType="num">
                                      <p:cBhvr>
                                        <p:cTn id="60" dur="1000" fill="hold"/>
                                        <p:tgtEl>
                                          <p:spTgt spid="2064"/>
                                        </p:tgtEl>
                                        <p:attrNameLst>
                                          <p:attrName>ppt_x</p:attrName>
                                        </p:attrNameLst>
                                      </p:cBhvr>
                                      <p:tavLst>
                                        <p:tav tm="0">
                                          <p:val>
                                            <p:strVal val="#ppt_x"/>
                                          </p:val>
                                        </p:tav>
                                        <p:tav tm="100000">
                                          <p:val>
                                            <p:strVal val="#ppt_x"/>
                                          </p:val>
                                        </p:tav>
                                      </p:tavLst>
                                    </p:anim>
                                    <p:anim calcmode="lin" valueType="num">
                                      <p:cBhvr>
                                        <p:cTn id="61" dur="1000" fill="hold"/>
                                        <p:tgtEl>
                                          <p:spTgt spid="2064"/>
                                        </p:tgtEl>
                                        <p:attrNameLst>
                                          <p:attrName>ppt_y</p:attrName>
                                        </p:attrNameLst>
                                      </p:cBhvr>
                                      <p:tavLst>
                                        <p:tav tm="0">
                                          <p:val>
                                            <p:strVal val="#ppt_y+.1"/>
                                          </p:val>
                                        </p:tav>
                                        <p:tav tm="100000">
                                          <p:val>
                                            <p:strVal val="#ppt_y"/>
                                          </p:val>
                                        </p:tav>
                                      </p:tavLst>
                                    </p:anim>
                                  </p:childTnLst>
                                </p:cTn>
                              </p:par>
                            </p:childTnLst>
                          </p:cTn>
                        </p:par>
                        <p:par>
                          <p:cTn id="62" fill="hold">
                            <p:stCondLst>
                              <p:cond delay="11000"/>
                            </p:stCondLst>
                            <p:childTnLst>
                              <p:par>
                                <p:cTn id="63" presetID="42" presetClass="entr" presetSubtype="0" fill="hold" nodeType="afterEffect">
                                  <p:stCondLst>
                                    <p:cond delay="0"/>
                                  </p:stCondLst>
                                  <p:childTnLst>
                                    <p:set>
                                      <p:cBhvr>
                                        <p:cTn id="64" dur="1" fill="hold">
                                          <p:stCondLst>
                                            <p:cond delay="0"/>
                                          </p:stCondLst>
                                        </p:cTn>
                                        <p:tgtEl>
                                          <p:spTgt spid="2060"/>
                                        </p:tgtEl>
                                        <p:attrNameLst>
                                          <p:attrName>style.visibility</p:attrName>
                                        </p:attrNameLst>
                                      </p:cBhvr>
                                      <p:to>
                                        <p:strVal val="visible"/>
                                      </p:to>
                                    </p:set>
                                    <p:animEffect transition="in" filter="fade">
                                      <p:cBhvr>
                                        <p:cTn id="65" dur="1000"/>
                                        <p:tgtEl>
                                          <p:spTgt spid="2060"/>
                                        </p:tgtEl>
                                      </p:cBhvr>
                                    </p:animEffect>
                                    <p:anim calcmode="lin" valueType="num">
                                      <p:cBhvr>
                                        <p:cTn id="66" dur="1000" fill="hold"/>
                                        <p:tgtEl>
                                          <p:spTgt spid="2060"/>
                                        </p:tgtEl>
                                        <p:attrNameLst>
                                          <p:attrName>ppt_x</p:attrName>
                                        </p:attrNameLst>
                                      </p:cBhvr>
                                      <p:tavLst>
                                        <p:tav tm="0">
                                          <p:val>
                                            <p:strVal val="#ppt_x"/>
                                          </p:val>
                                        </p:tav>
                                        <p:tav tm="100000">
                                          <p:val>
                                            <p:strVal val="#ppt_x"/>
                                          </p:val>
                                        </p:tav>
                                      </p:tavLst>
                                    </p:anim>
                                    <p:anim calcmode="lin" valueType="num">
                                      <p:cBhvr>
                                        <p:cTn id="67" dur="1000" fill="hold"/>
                                        <p:tgtEl>
                                          <p:spTgt spid="2060"/>
                                        </p:tgtEl>
                                        <p:attrNameLst>
                                          <p:attrName>ppt_y</p:attrName>
                                        </p:attrNameLst>
                                      </p:cBhvr>
                                      <p:tavLst>
                                        <p:tav tm="0">
                                          <p:val>
                                            <p:strVal val="#ppt_y+.1"/>
                                          </p:val>
                                        </p:tav>
                                        <p:tav tm="100000">
                                          <p:val>
                                            <p:strVal val="#ppt_y"/>
                                          </p:val>
                                        </p:tav>
                                      </p:tavLst>
                                    </p:anim>
                                  </p:childTnLst>
                                </p:cTn>
                              </p:par>
                            </p:childTnLst>
                          </p:cTn>
                        </p:par>
                        <p:par>
                          <p:cTn id="68" fill="hold">
                            <p:stCondLst>
                              <p:cond delay="12000"/>
                            </p:stCondLst>
                            <p:childTnLst>
                              <p:par>
                                <p:cTn id="69" presetID="42" presetClass="entr" presetSubtype="0" fill="hold" nodeType="afterEffect">
                                  <p:stCondLst>
                                    <p:cond delay="0"/>
                                  </p:stCondLst>
                                  <p:childTnLst>
                                    <p:set>
                                      <p:cBhvr>
                                        <p:cTn id="70" dur="1" fill="hold">
                                          <p:stCondLst>
                                            <p:cond delay="0"/>
                                          </p:stCondLst>
                                        </p:cTn>
                                        <p:tgtEl>
                                          <p:spTgt spid="2068"/>
                                        </p:tgtEl>
                                        <p:attrNameLst>
                                          <p:attrName>style.visibility</p:attrName>
                                        </p:attrNameLst>
                                      </p:cBhvr>
                                      <p:to>
                                        <p:strVal val="visible"/>
                                      </p:to>
                                    </p:set>
                                    <p:animEffect transition="in" filter="fade">
                                      <p:cBhvr>
                                        <p:cTn id="71" dur="1000"/>
                                        <p:tgtEl>
                                          <p:spTgt spid="2068"/>
                                        </p:tgtEl>
                                      </p:cBhvr>
                                    </p:animEffect>
                                    <p:anim calcmode="lin" valueType="num">
                                      <p:cBhvr>
                                        <p:cTn id="72" dur="1000" fill="hold"/>
                                        <p:tgtEl>
                                          <p:spTgt spid="2068"/>
                                        </p:tgtEl>
                                        <p:attrNameLst>
                                          <p:attrName>ppt_x</p:attrName>
                                        </p:attrNameLst>
                                      </p:cBhvr>
                                      <p:tavLst>
                                        <p:tav tm="0">
                                          <p:val>
                                            <p:strVal val="#ppt_x"/>
                                          </p:val>
                                        </p:tav>
                                        <p:tav tm="100000">
                                          <p:val>
                                            <p:strVal val="#ppt_x"/>
                                          </p:val>
                                        </p:tav>
                                      </p:tavLst>
                                    </p:anim>
                                    <p:anim calcmode="lin" valueType="num">
                                      <p:cBhvr>
                                        <p:cTn id="73" dur="1000" fill="hold"/>
                                        <p:tgtEl>
                                          <p:spTgt spid="2068"/>
                                        </p:tgtEl>
                                        <p:attrNameLst>
                                          <p:attrName>ppt_y</p:attrName>
                                        </p:attrNameLst>
                                      </p:cBhvr>
                                      <p:tavLst>
                                        <p:tav tm="0">
                                          <p:val>
                                            <p:strVal val="#ppt_y+.1"/>
                                          </p:val>
                                        </p:tav>
                                        <p:tav tm="100000">
                                          <p:val>
                                            <p:strVal val="#ppt_y"/>
                                          </p:val>
                                        </p:tav>
                                      </p:tavLst>
                                    </p:anim>
                                  </p:childTnLst>
                                </p:cTn>
                              </p:par>
                            </p:childTnLst>
                          </p:cTn>
                        </p:par>
                        <p:par>
                          <p:cTn id="74" fill="hold">
                            <p:stCondLst>
                              <p:cond delay="13000"/>
                            </p:stCondLst>
                            <p:childTnLst>
                              <p:par>
                                <p:cTn id="75" presetID="42" presetClass="entr" presetSubtype="0" fill="hold" nodeType="afterEffect">
                                  <p:stCondLst>
                                    <p:cond delay="0"/>
                                  </p:stCondLst>
                                  <p:childTnLst>
                                    <p:set>
                                      <p:cBhvr>
                                        <p:cTn id="76" dur="1" fill="hold">
                                          <p:stCondLst>
                                            <p:cond delay="0"/>
                                          </p:stCondLst>
                                        </p:cTn>
                                        <p:tgtEl>
                                          <p:spTgt spid="2074"/>
                                        </p:tgtEl>
                                        <p:attrNameLst>
                                          <p:attrName>style.visibility</p:attrName>
                                        </p:attrNameLst>
                                      </p:cBhvr>
                                      <p:to>
                                        <p:strVal val="visible"/>
                                      </p:to>
                                    </p:set>
                                    <p:animEffect transition="in" filter="fade">
                                      <p:cBhvr>
                                        <p:cTn id="77" dur="1000"/>
                                        <p:tgtEl>
                                          <p:spTgt spid="2074"/>
                                        </p:tgtEl>
                                      </p:cBhvr>
                                    </p:animEffect>
                                    <p:anim calcmode="lin" valueType="num">
                                      <p:cBhvr>
                                        <p:cTn id="78" dur="1000" fill="hold"/>
                                        <p:tgtEl>
                                          <p:spTgt spid="2074"/>
                                        </p:tgtEl>
                                        <p:attrNameLst>
                                          <p:attrName>ppt_x</p:attrName>
                                        </p:attrNameLst>
                                      </p:cBhvr>
                                      <p:tavLst>
                                        <p:tav tm="0">
                                          <p:val>
                                            <p:strVal val="#ppt_x"/>
                                          </p:val>
                                        </p:tav>
                                        <p:tav tm="100000">
                                          <p:val>
                                            <p:strVal val="#ppt_x"/>
                                          </p:val>
                                        </p:tav>
                                      </p:tavLst>
                                    </p:anim>
                                    <p:anim calcmode="lin" valueType="num">
                                      <p:cBhvr>
                                        <p:cTn id="79" dur="1000" fill="hold"/>
                                        <p:tgtEl>
                                          <p:spTgt spid="2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73AF5D0-F1F2-4345-9D7A-D4A424BDC49F}"/>
              </a:ext>
            </a:extLst>
          </p:cNvPr>
          <p:cNvSpPr>
            <a:spLocks noGrp="1"/>
          </p:cNvSpPr>
          <p:nvPr>
            <p:ph type="title"/>
          </p:nvPr>
        </p:nvSpPr>
        <p:spPr>
          <a:xfrm>
            <a:off x="0" y="1"/>
            <a:ext cx="12192000" cy="1033670"/>
          </a:xfrm>
        </p:spPr>
        <p:txBody>
          <a:bodyPr/>
          <a:lstStyle/>
          <a:p>
            <a:pPr algn="ctr"/>
            <a:r>
              <a:rPr lang="ru-RU" b="1" dirty="0">
                <a:latin typeface="Georgia" panose="02040502050405020303" pitchFamily="18" charset="0"/>
              </a:rPr>
              <a:t>Преимущества регуляторов </a:t>
            </a:r>
            <a:r>
              <a:rPr lang="en-US" b="1" dirty="0" err="1">
                <a:latin typeface="Georgia" panose="02040502050405020303" pitchFamily="18" charset="0"/>
              </a:rPr>
              <a:t>GasTeh</a:t>
            </a:r>
            <a:endParaRPr lang="ru-RU" b="1" dirty="0">
              <a:latin typeface="Georgia" panose="02040502050405020303" pitchFamily="18" charset="0"/>
            </a:endParaRPr>
          </a:p>
        </p:txBody>
      </p:sp>
      <p:sp>
        <p:nvSpPr>
          <p:cNvPr id="3" name="Объект 2">
            <a:extLst>
              <a:ext uri="{FF2B5EF4-FFF2-40B4-BE49-F238E27FC236}">
                <a16:creationId xmlns="" xmlns:a16="http://schemas.microsoft.com/office/drawing/2014/main" id="{BB4E88F5-A8D0-4EB5-BEF9-06BE07622AFD}"/>
              </a:ext>
            </a:extLst>
          </p:cNvPr>
          <p:cNvSpPr>
            <a:spLocks noGrp="1"/>
          </p:cNvSpPr>
          <p:nvPr>
            <p:ph idx="1"/>
          </p:nvPr>
        </p:nvSpPr>
        <p:spPr>
          <a:xfrm>
            <a:off x="642730" y="1080052"/>
            <a:ext cx="10906539" cy="5764696"/>
          </a:xfrm>
        </p:spPr>
        <p:txBody>
          <a:bodyPr>
            <a:normAutofit fontScale="70000" lnSpcReduction="20000"/>
          </a:bodyPr>
          <a:lstStyle/>
          <a:p>
            <a:pPr algn="just"/>
            <a:r>
              <a:rPr lang="ru-RU" sz="2900" dirty="0">
                <a:latin typeface="Georgia" panose="02040502050405020303" pitchFamily="18" charset="0"/>
              </a:rPr>
              <a:t>Исполнение У(-40 °С) и ХЛ(-60 °С)</a:t>
            </a:r>
          </a:p>
          <a:p>
            <a:pPr algn="just"/>
            <a:r>
              <a:rPr lang="ru-RU" sz="2900" dirty="0">
                <a:latin typeface="Georgia" panose="02040502050405020303" pitchFamily="18" charset="0"/>
              </a:rPr>
              <a:t>Рабочее давление до 25 мПа</a:t>
            </a:r>
          </a:p>
          <a:p>
            <a:pPr algn="just"/>
            <a:r>
              <a:rPr lang="ru-RU" sz="2900" dirty="0">
                <a:latin typeface="Georgia" panose="02040502050405020303" pitchFamily="18" charset="0"/>
              </a:rPr>
              <a:t>Класс точности АС(</a:t>
            </a:r>
            <a:r>
              <a:rPr lang="en-US" sz="2900" dirty="0">
                <a:latin typeface="Georgia" panose="02040502050405020303" pitchFamily="18" charset="0"/>
              </a:rPr>
              <a:t>RG) </a:t>
            </a:r>
            <a:r>
              <a:rPr lang="ru-RU" sz="2900" dirty="0">
                <a:latin typeface="Georgia" panose="02040502050405020303" pitchFamily="18" charset="0"/>
              </a:rPr>
              <a:t>до +/- 1%</a:t>
            </a:r>
            <a:endParaRPr lang="en-US" sz="2900" dirty="0">
              <a:latin typeface="Georgia" panose="02040502050405020303" pitchFamily="18" charset="0"/>
            </a:endParaRPr>
          </a:p>
          <a:p>
            <a:pPr algn="just"/>
            <a:r>
              <a:rPr lang="ru-RU" sz="2900" dirty="0">
                <a:latin typeface="Georgia" panose="02040502050405020303" pitchFamily="18" charset="0"/>
              </a:rPr>
              <a:t>Срок гарантии до 5 лет, срок службы до 40 лет</a:t>
            </a:r>
          </a:p>
          <a:p>
            <a:pPr algn="just"/>
            <a:r>
              <a:rPr lang="ru-RU" sz="2900" dirty="0">
                <a:latin typeface="Georgia" panose="02040502050405020303" pitchFamily="18" charset="0"/>
              </a:rPr>
              <a:t>Возможность установки встроенного шумоглушителя</a:t>
            </a:r>
          </a:p>
          <a:p>
            <a:pPr algn="just"/>
            <a:r>
              <a:rPr lang="ru-RU" sz="2900" dirty="0">
                <a:latin typeface="Georgia" panose="02040502050405020303" pitchFamily="18" charset="0"/>
              </a:rPr>
              <a:t>Возможность использования схемы «регулятор + регулятор-монитор» для обеспечения непрерывности подачи газа потребителю</a:t>
            </a:r>
          </a:p>
          <a:p>
            <a:pPr algn="just"/>
            <a:r>
              <a:rPr lang="ru-RU" dirty="0">
                <a:latin typeface="Georgia" panose="02040502050405020303" pitchFamily="18" charset="0"/>
              </a:rPr>
              <a:t>Регуляторы производства «</a:t>
            </a:r>
            <a:r>
              <a:rPr lang="ru-RU" dirty="0" err="1">
                <a:latin typeface="Georgia" panose="02040502050405020303" pitchFamily="18" charset="0"/>
              </a:rPr>
              <a:t>GasTeh</a:t>
            </a:r>
            <a:r>
              <a:rPr lang="ru-RU" dirty="0">
                <a:latin typeface="Georgia" panose="02040502050405020303" pitchFamily="18" charset="0"/>
              </a:rPr>
              <a:t>» имеют сбалансированный рабочий клапан, обеспечивающий стабильное поддержание выходного давления при минимальных расходах газа</a:t>
            </a:r>
          </a:p>
          <a:p>
            <a:pPr algn="just"/>
            <a:r>
              <a:rPr lang="ru-RU" dirty="0">
                <a:latin typeface="Georgia" panose="02040502050405020303" pitchFamily="18" charset="0"/>
              </a:rPr>
              <a:t>При производстве оборудования D. O. O. «</a:t>
            </a:r>
            <a:r>
              <a:rPr lang="ru-RU" dirty="0" err="1">
                <a:latin typeface="Georgia" panose="02040502050405020303" pitchFamily="18" charset="0"/>
              </a:rPr>
              <a:t>GasTeh</a:t>
            </a:r>
            <a:r>
              <a:rPr lang="ru-RU" dirty="0">
                <a:latin typeface="Georgia" panose="02040502050405020303" pitchFamily="18" charset="0"/>
              </a:rPr>
              <a:t>» использует комплектующие как собственного производства, так и ведущих Европейских производителей (EFFBE — мембраны, </a:t>
            </a:r>
            <a:r>
              <a:rPr lang="ru-RU" dirty="0" err="1">
                <a:latin typeface="Georgia" panose="02040502050405020303" pitchFamily="18" charset="0"/>
              </a:rPr>
              <a:t>Treleborg</a:t>
            </a:r>
            <a:r>
              <a:rPr lang="ru-RU" dirty="0">
                <a:latin typeface="Georgia" panose="02040502050405020303" pitchFamily="18" charset="0"/>
              </a:rPr>
              <a:t> — уплотнения, </a:t>
            </a:r>
            <a:r>
              <a:rPr lang="ru-RU" dirty="0" err="1">
                <a:latin typeface="Georgia" panose="02040502050405020303" pitchFamily="18" charset="0"/>
              </a:rPr>
              <a:t>camozzi</a:t>
            </a:r>
            <a:r>
              <a:rPr lang="ru-RU" dirty="0">
                <a:latin typeface="Georgia" panose="02040502050405020303" pitchFamily="18" charset="0"/>
              </a:rPr>
              <a:t> — фитинги, </a:t>
            </a:r>
            <a:r>
              <a:rPr lang="ru-RU" dirty="0" err="1">
                <a:latin typeface="Georgia" panose="02040502050405020303" pitchFamily="18" charset="0"/>
              </a:rPr>
              <a:t>Inox-Thyssenkrupp</a:t>
            </a:r>
            <a:r>
              <a:rPr lang="ru-RU" dirty="0">
                <a:latin typeface="Georgia" panose="02040502050405020303" pitchFamily="18" charset="0"/>
              </a:rPr>
              <a:t> и т. д.)</a:t>
            </a:r>
          </a:p>
          <a:p>
            <a:pPr algn="just"/>
            <a:r>
              <a:rPr lang="ru-RU" sz="2900" dirty="0">
                <a:latin typeface="Georgia" panose="02040502050405020303" pitchFamily="18" charset="0"/>
              </a:rPr>
              <a:t>Высокая надежность работы регуляторов обеспечивается, в том числе, и изготовлением деталей выполненных с высочайшей точностью на обрабатывающих центрах немецкого производства</a:t>
            </a:r>
          </a:p>
          <a:p>
            <a:pPr algn="just"/>
            <a:r>
              <a:rPr lang="ru-RU" sz="2900" dirty="0">
                <a:latin typeface="Georgia" panose="02040502050405020303" pitchFamily="18" charset="0"/>
              </a:rPr>
              <a:t>Применение в предохранительно-запорном клапане шарикового затвора повышает точность срабатывания</a:t>
            </a:r>
          </a:p>
          <a:p>
            <a:pPr algn="just"/>
            <a:r>
              <a:rPr lang="ru-RU" sz="2900" dirty="0">
                <a:latin typeface="Georgia" panose="02040502050405020303" pitchFamily="18" charset="0"/>
              </a:rPr>
              <a:t>Все регуляторы с встроенным предохранительно-запорным клапаном могут комплектоваться датчиком положения ПЗК во взрывозащищённом исполнении</a:t>
            </a:r>
            <a:endParaRPr lang="ru-RU" dirty="0"/>
          </a:p>
        </p:txBody>
      </p:sp>
    </p:spTree>
    <p:extLst>
      <p:ext uri="{BB962C8B-B14F-4D97-AF65-F5344CB8AC3E}">
        <p14:creationId xmlns="" xmlns:p14="http://schemas.microsoft.com/office/powerpoint/2010/main" val="1675352028"/>
      </p:ext>
    </p:extLst>
  </p:cSld>
  <p:clrMapOvr>
    <a:masterClrMapping/>
  </p:clrMapOvr>
  <mc:AlternateContent xmlns:mc="http://schemas.openxmlformats.org/markup-compatibility/2006">
    <mc:Choice xmlns="" xmlns:p14="http://schemas.microsoft.com/office/powerpoint/2010/main" Requires="p14">
      <p:transition spd="slow" p14:dur="2000" advTm="41514"/>
    </mc:Choice>
    <mc:Fallback>
      <p:transition spd="slow" advTm="4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p:stCondLst>
                              <p:cond delay="2500"/>
                            </p:stCondLst>
                            <p:childTnLst>
                              <p:par>
                                <p:cTn id="15" presetID="53" presetClass="entr" presetSubtype="16"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3">
                                            <p:txEl>
                                              <p:pRg st="6" end="6"/>
                                            </p:txEl>
                                          </p:spTgt>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5" dur="500"/>
                                        <p:tgtEl>
                                          <p:spTgt spid="3">
                                            <p:txEl>
                                              <p:pRg st="7" end="7"/>
                                            </p:txEl>
                                          </p:spTgt>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1" dur="500"/>
                                        <p:tgtEl>
                                          <p:spTgt spid="3">
                                            <p:txEl>
                                              <p:pRg st="8" end="8"/>
                                            </p:txEl>
                                          </p:spTgt>
                                        </p:tgtEl>
                                      </p:cBhvr>
                                    </p:animEffect>
                                  </p:childTnLst>
                                </p:cTn>
                              </p:par>
                            </p:childTnLst>
                          </p:cTn>
                        </p:par>
                        <p:par>
                          <p:cTn id="62" fill="hold">
                            <p:stCondLst>
                              <p:cond delay="6500"/>
                            </p:stCondLst>
                            <p:childTnLst>
                              <p:par>
                                <p:cTn id="63" presetID="53" presetClass="entr" presetSubtype="16" fill="hold" grpId="0" nodeType="after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p:cTn id="65"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7" dur="500"/>
                                        <p:tgtEl>
                                          <p:spTgt spid="3">
                                            <p:txEl>
                                              <p:pRg st="9" end="9"/>
                                            </p:txEl>
                                          </p:spTgt>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p:cTn id="71"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C8759527-0117-41B5-8896-60FC42B93E99}"/>
              </a:ext>
            </a:extLst>
          </p:cNvPr>
          <p:cNvSpPr>
            <a:spLocks noGrp="1"/>
          </p:cNvSpPr>
          <p:nvPr>
            <p:ph type="title"/>
          </p:nvPr>
        </p:nvSpPr>
        <p:spPr>
          <a:xfrm>
            <a:off x="838200" y="590412"/>
            <a:ext cx="10515600" cy="1325563"/>
          </a:xfrm>
        </p:spPr>
        <p:txBody>
          <a:bodyPr/>
          <a:lstStyle/>
          <a:p>
            <a:pPr algn="ctr"/>
            <a:r>
              <a:rPr lang="ru-RU" b="1" dirty="0">
                <a:latin typeface="Georgia" panose="02040502050405020303" pitchFamily="18" charset="0"/>
              </a:rPr>
              <a:t>Регуляторы давления газа </a:t>
            </a:r>
            <a:r>
              <a:rPr lang="en-US" b="1" dirty="0" err="1">
                <a:latin typeface="Georgia" panose="02040502050405020303" pitchFamily="18" charset="0"/>
              </a:rPr>
              <a:t>GasTeh</a:t>
            </a:r>
            <a:r>
              <a:rPr lang="ru-RU" dirty="0">
                <a:latin typeface="Georgia" panose="02040502050405020303" pitchFamily="18" charset="0"/>
              </a:rPr>
              <a:t/>
            </a:r>
            <a:br>
              <a:rPr lang="ru-RU" dirty="0">
                <a:latin typeface="Georgia" panose="02040502050405020303" pitchFamily="18" charset="0"/>
              </a:rPr>
            </a:br>
            <a:r>
              <a:rPr lang="ru-RU" sz="2400" dirty="0">
                <a:latin typeface="Georgia" panose="02040502050405020303" pitchFamily="18" charset="0"/>
              </a:rPr>
              <a:t>Краткий обзор и характеристики</a:t>
            </a:r>
          </a:p>
        </p:txBody>
      </p:sp>
      <p:pic>
        <p:nvPicPr>
          <p:cNvPr id="9" name="Рисунок 8">
            <a:extLst>
              <a:ext uri="{FF2B5EF4-FFF2-40B4-BE49-F238E27FC236}">
                <a16:creationId xmlns="" xmlns:a16="http://schemas.microsoft.com/office/drawing/2014/main" id="{0A3BF614-0800-42FC-9986-8C4410F3C607}"/>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20352" t="2348" r="19004"/>
          <a:stretch/>
        </p:blipFill>
        <p:spPr>
          <a:xfrm>
            <a:off x="8424559" y="2438401"/>
            <a:ext cx="2929241" cy="3537640"/>
          </a:xfrm>
          <a:prstGeom prst="rect">
            <a:avLst/>
          </a:prstGeom>
        </p:spPr>
      </p:pic>
      <p:pic>
        <p:nvPicPr>
          <p:cNvPr id="3" name="Рисунок 2">
            <a:extLst>
              <a:ext uri="{FF2B5EF4-FFF2-40B4-BE49-F238E27FC236}">
                <a16:creationId xmlns="" xmlns:a16="http://schemas.microsoft.com/office/drawing/2014/main" id="{943FD66C-8A26-4665-8D7C-2DF996F2850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41158" y="2438401"/>
            <a:ext cx="2617854" cy="3537640"/>
          </a:xfrm>
          <a:prstGeom prst="rect">
            <a:avLst/>
          </a:prstGeom>
        </p:spPr>
      </p:pic>
      <p:pic>
        <p:nvPicPr>
          <p:cNvPr id="6" name="Рисунок 5">
            <a:extLst>
              <a:ext uri="{FF2B5EF4-FFF2-40B4-BE49-F238E27FC236}">
                <a16:creationId xmlns="" xmlns:a16="http://schemas.microsoft.com/office/drawing/2014/main" id="{A2CA3D19-F772-404D-989A-036BC53FA14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30452" y="2438401"/>
            <a:ext cx="4122667" cy="3548894"/>
          </a:xfrm>
          <a:prstGeom prst="rect">
            <a:avLst/>
          </a:prstGeom>
        </p:spPr>
      </p:pic>
    </p:spTree>
    <p:extLst>
      <p:ext uri="{BB962C8B-B14F-4D97-AF65-F5344CB8AC3E}">
        <p14:creationId xmlns="" xmlns:p14="http://schemas.microsoft.com/office/powerpoint/2010/main" val="1168050468"/>
      </p:ext>
    </p:extLst>
  </p:cSld>
  <p:clrMapOvr>
    <a:masterClrMapping/>
  </p:clrMapOvr>
  <mc:AlternateContent xmlns:mc="http://schemas.openxmlformats.org/markup-compatibility/2006">
    <mc:Choice xmlns="" xmlns:p14="http://schemas.microsoft.com/office/powerpoint/2010/main" Requires="p14">
      <p:transition spd="slow" p14:dur="2000" advTm="5727"/>
    </mc:Choice>
    <mc:Fallback>
      <p:transition spd="slow" advTm="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567D5F1-BA45-4595-BC6B-A7B95CD31CF5}"/>
              </a:ext>
            </a:extLst>
          </p:cNvPr>
          <p:cNvSpPr>
            <a:spLocks noGrp="1"/>
          </p:cNvSpPr>
          <p:nvPr>
            <p:ph type="title"/>
          </p:nvPr>
        </p:nvSpPr>
        <p:spPr>
          <a:xfrm>
            <a:off x="0" y="0"/>
            <a:ext cx="12192000" cy="1166191"/>
          </a:xfrm>
        </p:spPr>
        <p:txBody>
          <a:bodyPr>
            <a:normAutofit/>
          </a:bodyPr>
          <a:lstStyle/>
          <a:p>
            <a:pPr algn="ctr"/>
            <a:r>
              <a:rPr lang="ru-RU" sz="3200" b="1" dirty="0">
                <a:latin typeface="Georgia" panose="02040502050405020303" pitchFamily="18" charset="0"/>
              </a:rPr>
              <a:t>Регулятор давления прямого действия тип 122-</a:t>
            </a:r>
            <a:r>
              <a:rPr lang="en-US" sz="3200" b="1" dirty="0">
                <a:latin typeface="Georgia" panose="02040502050405020303" pitchFamily="18" charset="0"/>
              </a:rPr>
              <a:t>BV</a:t>
            </a:r>
            <a:endParaRPr lang="ru-RU" sz="3200" b="1" dirty="0">
              <a:latin typeface="Georgia" panose="02040502050405020303" pitchFamily="18" charset="0"/>
            </a:endParaRPr>
          </a:p>
        </p:txBody>
      </p:sp>
      <p:pic>
        <p:nvPicPr>
          <p:cNvPr id="7" name="Объект 6">
            <a:extLst>
              <a:ext uri="{FF2B5EF4-FFF2-40B4-BE49-F238E27FC236}">
                <a16:creationId xmlns="" xmlns:a16="http://schemas.microsoft.com/office/drawing/2014/main" id="{78A6D0CE-47E3-4FD7-87C6-1B427751CDD7}"/>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583095"/>
            <a:ext cx="5801784" cy="4351338"/>
          </a:xfrm>
        </p:spPr>
      </p:pic>
      <p:sp>
        <p:nvSpPr>
          <p:cNvPr id="9" name="TextBox 8">
            <a:extLst>
              <a:ext uri="{FF2B5EF4-FFF2-40B4-BE49-F238E27FC236}">
                <a16:creationId xmlns="" xmlns:a16="http://schemas.microsoft.com/office/drawing/2014/main" id="{93E5609D-2BC5-43AC-9A23-5FE3712B3AD1}"/>
              </a:ext>
            </a:extLst>
          </p:cNvPr>
          <p:cNvSpPr txBox="1"/>
          <p:nvPr/>
        </p:nvSpPr>
        <p:spPr>
          <a:xfrm>
            <a:off x="5801784" y="1327603"/>
            <a:ext cx="5356547" cy="2862322"/>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12 bar</a:t>
            </a:r>
          </a:p>
          <a:p>
            <a:r>
              <a:rPr lang="ru-RU" dirty="0">
                <a:latin typeface="Georgia" panose="02040502050405020303" pitchFamily="18" charset="0"/>
              </a:rPr>
              <a:t>Выходное давление: </a:t>
            </a:r>
            <a:r>
              <a:rPr lang="en-US" dirty="0">
                <a:latin typeface="Georgia" panose="02040502050405020303" pitchFamily="18" charset="0"/>
              </a:rPr>
              <a:t>p2 = 0,01 – 0,5 bar</a:t>
            </a:r>
          </a:p>
          <a:p>
            <a:r>
              <a:rPr lang="ru-RU" dirty="0">
                <a:latin typeface="Georgia" panose="02040502050405020303" pitchFamily="18" charset="0"/>
              </a:rPr>
              <a:t>Типоразмеры: </a:t>
            </a:r>
            <a:r>
              <a:rPr lang="en-US" dirty="0">
                <a:latin typeface="Georgia" panose="02040502050405020303" pitchFamily="18" charset="0"/>
              </a:rPr>
              <a:t>DN25-DN50 PN16/25 ANSI150</a:t>
            </a:r>
            <a:endParaRPr lang="ru-RU" dirty="0">
              <a:latin typeface="Georgia" panose="02040502050405020303" pitchFamily="18" charset="0"/>
            </a:endParaRP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до 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10" name="TextBox 9">
            <a:extLst>
              <a:ext uri="{FF2B5EF4-FFF2-40B4-BE49-F238E27FC236}">
                <a16:creationId xmlns="" xmlns:a16="http://schemas.microsoft.com/office/drawing/2014/main" id="{BB2A88E5-8410-4A47-AA04-C5021FD4FD96}"/>
              </a:ext>
            </a:extLst>
          </p:cNvPr>
          <p:cNvSpPr txBox="1"/>
          <p:nvPr/>
        </p:nvSpPr>
        <p:spPr>
          <a:xfrm>
            <a:off x="326334" y="4301671"/>
            <a:ext cx="11539331" cy="1477328"/>
          </a:xfrm>
          <a:prstGeom prst="rect">
            <a:avLst/>
          </a:prstGeom>
          <a:noFill/>
        </p:spPr>
        <p:txBody>
          <a:bodyPr wrap="square" rtlCol="0">
            <a:spAutoFit/>
          </a:bodyPr>
          <a:lstStyle/>
          <a:p>
            <a:pPr algn="just"/>
            <a:r>
              <a:rPr lang="ru-RU" dirty="0">
                <a:latin typeface="Georgia" panose="02040502050405020303" pitchFamily="18" charset="0"/>
              </a:rPr>
              <a:t>Регулятор прямого действия (с задатчиком давления непосредственно от пружины) для низкого и среднего выходного давления, используется в основном в котельных и при малых расходах (до 900 м³/ч). Имеет сбалансированный рабочий клапан, позволяющий устойчиво работать при расходах газа близких к нулю. Регулятор оснащен встроенным ПЗК (предохранительно-запорный клапан), срабатывающим как от превышения, так и понижения выходного давления. </a:t>
            </a:r>
          </a:p>
        </p:txBody>
      </p:sp>
    </p:spTree>
    <p:extLst>
      <p:ext uri="{BB962C8B-B14F-4D97-AF65-F5344CB8AC3E}">
        <p14:creationId xmlns="" xmlns:p14="http://schemas.microsoft.com/office/powerpoint/2010/main" val="397954402"/>
      </p:ext>
    </p:extLst>
  </p:cSld>
  <p:clrMapOvr>
    <a:masterClrMapping/>
  </p:clrMapOvr>
  <mc:AlternateContent xmlns:mc="http://schemas.openxmlformats.org/markup-compatibility/2006">
    <mc:Choice xmlns="" xmlns:p14="http://schemas.microsoft.com/office/powerpoint/2010/main" Requires="p14">
      <p:transition spd="slow" p14:dur="2000" advTm="23042"/>
    </mc:Choice>
    <mc:Fallback>
      <p:transition spd="slow" advTm="2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96534" y="1182241"/>
            <a:ext cx="5128591" cy="2862322"/>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4(12)</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0,01 – 0,5 bar</a:t>
            </a:r>
          </a:p>
          <a:p>
            <a:r>
              <a:rPr lang="ru-RU" dirty="0">
                <a:latin typeface="Georgia" panose="02040502050405020303" pitchFamily="18" charset="0"/>
              </a:rPr>
              <a:t>Типоразмеры: </a:t>
            </a:r>
            <a:r>
              <a:rPr lang="en-US" dirty="0">
                <a:latin typeface="Georgia" panose="02040502050405020303" pitchFamily="18" charset="0"/>
              </a:rPr>
              <a:t>DN</a:t>
            </a:r>
            <a:r>
              <a:rPr lang="ru-RU" dirty="0">
                <a:latin typeface="Georgia" panose="02040502050405020303" pitchFamily="18" charset="0"/>
              </a:rPr>
              <a:t>40</a:t>
            </a:r>
            <a:r>
              <a:rPr lang="en-US" dirty="0">
                <a:latin typeface="Georgia" panose="02040502050405020303" pitchFamily="18" charset="0"/>
              </a:rPr>
              <a:t>-DN</a:t>
            </a:r>
            <a:r>
              <a:rPr lang="ru-RU" dirty="0">
                <a:latin typeface="Georgia" panose="02040502050405020303" pitchFamily="18" charset="0"/>
              </a:rPr>
              <a:t>100</a:t>
            </a:r>
            <a:r>
              <a:rPr lang="en-US" dirty="0">
                <a:latin typeface="Georgia" panose="02040502050405020303" pitchFamily="18" charset="0"/>
              </a:rPr>
              <a:t> PN16</a:t>
            </a:r>
            <a:r>
              <a:rPr lang="ru-RU" dirty="0">
                <a:latin typeface="Georgia" panose="02040502050405020303" pitchFamily="18" charset="0"/>
              </a:rPr>
              <a:t>,</a:t>
            </a:r>
            <a:r>
              <a:rPr lang="en-US" dirty="0">
                <a:latin typeface="Georgia" panose="02040502050405020303" pitchFamily="18" charset="0"/>
              </a:rPr>
              <a:t> ANSI150</a:t>
            </a:r>
            <a:endParaRPr lang="ru-RU" dirty="0">
              <a:latin typeface="Georgia" panose="02040502050405020303" pitchFamily="18" charset="0"/>
            </a:endParaRP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до 2,5%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326334" y="4304500"/>
            <a:ext cx="11539331" cy="1754326"/>
          </a:xfrm>
          <a:prstGeom prst="rect">
            <a:avLst/>
          </a:prstGeom>
          <a:noFill/>
        </p:spPr>
        <p:txBody>
          <a:bodyPr wrap="square" rtlCol="0">
            <a:spAutoFit/>
          </a:bodyPr>
          <a:lstStyle/>
          <a:p>
            <a:pPr algn="just"/>
            <a:r>
              <a:rPr lang="ru-RU" dirty="0">
                <a:latin typeface="Georgia" panose="02040502050405020303" pitchFamily="18" charset="0"/>
              </a:rPr>
              <a:t>За счет отсутствия управляющего пилота, а так же прямой связи исполнительного механизма и рабочего клапана (без рычагов), регулятор быстро реагирует на изменение расхода. Поэтому данный регулятор может быть рекомендован к применению на объектах с резкими изменениями расхода (котельные, печи и т. д.). Конструкция регулятора с отдельно смонтированными в одном корпусе клапаном регулятора и клапаном ПЗК повышают безопасность системы. Например, попадание крупных частиц под основной клапан или его обледенение не мешают срабатыванию ПЗК.</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Регулятор давления прямого действия тип 127-</a:t>
            </a:r>
            <a:r>
              <a:rPr lang="en-US" sz="3200" b="1" dirty="0">
                <a:latin typeface="Georgia" panose="02040502050405020303" pitchFamily="18" charset="0"/>
              </a:rPr>
              <a:t>BV</a:t>
            </a:r>
            <a:endParaRPr lang="ru-RU" sz="3200" b="1" dirty="0">
              <a:latin typeface="Georgia" panose="02040502050405020303" pitchFamily="18" charset="0"/>
            </a:endParaRPr>
          </a:p>
        </p:txBody>
      </p:sp>
      <p:pic>
        <p:nvPicPr>
          <p:cNvPr id="3" name="Рисунок 2">
            <a:extLst>
              <a:ext uri="{FF2B5EF4-FFF2-40B4-BE49-F238E27FC236}">
                <a16:creationId xmlns="" xmlns:a16="http://schemas.microsoft.com/office/drawing/2014/main" id="{11AD162C-F5F6-4634-BE43-33DA7B75248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98948" y="925133"/>
            <a:ext cx="2498638" cy="3376538"/>
          </a:xfrm>
          <a:prstGeom prst="rect">
            <a:avLst/>
          </a:prstGeom>
        </p:spPr>
      </p:pic>
    </p:spTree>
    <p:extLst>
      <p:ext uri="{BB962C8B-B14F-4D97-AF65-F5344CB8AC3E}">
        <p14:creationId xmlns="" xmlns:p14="http://schemas.microsoft.com/office/powerpoint/2010/main" val="673278558"/>
      </p:ext>
    </p:extLst>
  </p:cSld>
  <p:clrMapOvr>
    <a:masterClrMapping/>
  </p:clrMapOvr>
  <mc:AlternateContent xmlns:mc="http://schemas.openxmlformats.org/markup-compatibility/2006">
    <mc:Choice xmlns="" xmlns:p14="http://schemas.microsoft.com/office/powerpoint/2010/main" Requires="p14">
      <p:transition spd="slow" p14:dur="2000" advTm="36551"/>
    </mc:Choice>
    <mc:Fallback>
      <p:transition spd="slow" advTm="3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4F0997C-2E49-4254-A2A9-42C1FDDF7BFA}"/>
              </a:ext>
            </a:extLst>
          </p:cNvPr>
          <p:cNvSpPr txBox="1"/>
          <p:nvPr/>
        </p:nvSpPr>
        <p:spPr>
          <a:xfrm>
            <a:off x="5801784" y="1059352"/>
            <a:ext cx="5128591" cy="2862322"/>
          </a:xfrm>
          <a:prstGeom prst="rect">
            <a:avLst/>
          </a:prstGeom>
          <a:noFill/>
        </p:spPr>
        <p:txBody>
          <a:bodyPr wrap="square" rtlCol="0">
            <a:spAutoFit/>
          </a:bodyPr>
          <a:lstStyle/>
          <a:p>
            <a:r>
              <a:rPr lang="ru-RU" b="1" dirty="0">
                <a:latin typeface="Georgia" panose="02040502050405020303" pitchFamily="18" charset="0"/>
              </a:rPr>
              <a:t>Параметры:</a:t>
            </a:r>
          </a:p>
          <a:p>
            <a:r>
              <a:rPr lang="ru-RU" dirty="0">
                <a:latin typeface="Georgia" panose="02040502050405020303" pitchFamily="18" charset="0"/>
              </a:rPr>
              <a:t>Входное давление: р1 = </a:t>
            </a:r>
            <a:r>
              <a:rPr lang="en-US" dirty="0">
                <a:latin typeface="Georgia" panose="02040502050405020303" pitchFamily="18" charset="0"/>
              </a:rPr>
              <a:t>max </a:t>
            </a:r>
            <a:r>
              <a:rPr lang="ru-RU" dirty="0">
                <a:latin typeface="Georgia" panose="02040502050405020303" pitchFamily="18" charset="0"/>
              </a:rPr>
              <a:t>25</a:t>
            </a:r>
            <a:r>
              <a:rPr lang="en-US" dirty="0">
                <a:latin typeface="Georgia" panose="02040502050405020303" pitchFamily="18" charset="0"/>
              </a:rPr>
              <a:t> bar</a:t>
            </a:r>
          </a:p>
          <a:p>
            <a:r>
              <a:rPr lang="ru-RU" dirty="0">
                <a:latin typeface="Georgia" panose="02040502050405020303" pitchFamily="18" charset="0"/>
              </a:rPr>
              <a:t>Выходное давление: </a:t>
            </a:r>
            <a:r>
              <a:rPr lang="en-US" dirty="0">
                <a:latin typeface="Georgia" panose="02040502050405020303" pitchFamily="18" charset="0"/>
              </a:rPr>
              <a:t>p2 = 0,01 – </a:t>
            </a:r>
            <a:r>
              <a:rPr lang="ru-RU" dirty="0">
                <a:latin typeface="Georgia" panose="02040502050405020303" pitchFamily="18" charset="0"/>
              </a:rPr>
              <a:t>12</a:t>
            </a:r>
            <a:r>
              <a:rPr lang="en-US" dirty="0">
                <a:latin typeface="Georgia" panose="02040502050405020303" pitchFamily="18" charset="0"/>
              </a:rPr>
              <a:t> bar</a:t>
            </a:r>
          </a:p>
          <a:p>
            <a:r>
              <a:rPr lang="ru-RU" dirty="0">
                <a:latin typeface="Georgia" panose="02040502050405020303" pitchFamily="18" charset="0"/>
              </a:rPr>
              <a:t>Типоразмеры: </a:t>
            </a:r>
            <a:r>
              <a:rPr lang="en-US" dirty="0">
                <a:latin typeface="Georgia" panose="02040502050405020303" pitchFamily="18" charset="0"/>
              </a:rPr>
              <a:t>DN25-DN</a:t>
            </a:r>
            <a:r>
              <a:rPr lang="ru-RU" dirty="0">
                <a:latin typeface="Georgia" panose="02040502050405020303" pitchFamily="18" charset="0"/>
              </a:rPr>
              <a:t>2</a:t>
            </a:r>
            <a:r>
              <a:rPr lang="en-US" dirty="0">
                <a:latin typeface="Georgia" panose="02040502050405020303" pitchFamily="18" charset="0"/>
              </a:rPr>
              <a:t>50 PN16/25 ANSI150</a:t>
            </a:r>
            <a:endParaRPr lang="ru-RU" dirty="0">
              <a:latin typeface="Georgia" panose="02040502050405020303" pitchFamily="18" charset="0"/>
            </a:endParaRPr>
          </a:p>
          <a:p>
            <a:r>
              <a:rPr lang="ru-RU" dirty="0">
                <a:latin typeface="Georgia" panose="02040502050405020303" pitchFamily="18" charset="0"/>
              </a:rPr>
              <a:t>Климатическое исполнение: У и ХЛ(-60</a:t>
            </a:r>
            <a:r>
              <a:rPr lang="en-US" dirty="0">
                <a:latin typeface="Georgia" panose="02040502050405020303" pitchFamily="18" charset="0"/>
              </a:rPr>
              <a:t>°</a:t>
            </a:r>
            <a:r>
              <a:rPr lang="ru-RU" dirty="0">
                <a:latin typeface="Georgia" panose="02040502050405020303" pitchFamily="18" charset="0"/>
              </a:rPr>
              <a:t>С)</a:t>
            </a:r>
          </a:p>
          <a:p>
            <a:r>
              <a:rPr lang="ru-RU" dirty="0">
                <a:latin typeface="Georgia" panose="02040502050405020303" pitchFamily="18" charset="0"/>
              </a:rPr>
              <a:t>Класс точности: АС до 2,5%</a:t>
            </a:r>
          </a:p>
          <a:p>
            <a:r>
              <a:rPr lang="ru-RU" b="1" dirty="0">
                <a:latin typeface="Georgia" panose="02040502050405020303" pitchFamily="18" charset="0"/>
              </a:rPr>
              <a:t>Возможная рабочая среда:</a:t>
            </a:r>
          </a:p>
          <a:p>
            <a:r>
              <a:rPr lang="ru-RU" dirty="0">
                <a:latin typeface="Georgia" panose="02040502050405020303" pitchFamily="18" charset="0"/>
              </a:rPr>
              <a:t>Природный газ(ПГ), сжиженный углеводородный газ(СУГ), азот и технические </a:t>
            </a:r>
            <a:r>
              <a:rPr lang="ru-RU" dirty="0" err="1">
                <a:latin typeface="Georgia" panose="02040502050405020303" pitchFamily="18" charset="0"/>
              </a:rPr>
              <a:t>газы</a:t>
            </a:r>
            <a:endParaRPr lang="ru-RU" dirty="0">
              <a:latin typeface="Georgia" panose="02040502050405020303" pitchFamily="18" charset="0"/>
            </a:endParaRPr>
          </a:p>
        </p:txBody>
      </p:sp>
      <p:sp>
        <p:nvSpPr>
          <p:cNvPr id="6" name="TextBox 5">
            <a:extLst>
              <a:ext uri="{FF2B5EF4-FFF2-40B4-BE49-F238E27FC236}">
                <a16:creationId xmlns="" xmlns:a16="http://schemas.microsoft.com/office/drawing/2014/main" id="{AFBF7D26-0943-4EC6-B253-1FBBFE253A0B}"/>
              </a:ext>
            </a:extLst>
          </p:cNvPr>
          <p:cNvSpPr txBox="1"/>
          <p:nvPr/>
        </p:nvSpPr>
        <p:spPr>
          <a:xfrm>
            <a:off x="326334" y="4301671"/>
            <a:ext cx="11539331" cy="1754326"/>
          </a:xfrm>
          <a:prstGeom prst="rect">
            <a:avLst/>
          </a:prstGeom>
          <a:noFill/>
        </p:spPr>
        <p:txBody>
          <a:bodyPr wrap="square" rtlCol="0">
            <a:spAutoFit/>
          </a:bodyPr>
          <a:lstStyle/>
          <a:p>
            <a:pPr algn="just"/>
            <a:r>
              <a:rPr lang="ru-RU" dirty="0">
                <a:latin typeface="Georgia" panose="02040502050405020303" pitchFamily="18" charset="0"/>
              </a:rPr>
              <a:t>Регулятор с пилотным управлением оснащен встроенным ПЗК, срабатывающим как от превышения, так и понижения выходного давления. Этот тип регулятора имеет сбалансированный рабочий клапан, обеспечивающий плавное регулирование, в том числе, на малых расходах. В отличие от регуляторов прямоточной конструкции, при проведении обслуживания  данный регулятор не требует демонтажа  с линии редуцирования. На базе данных регуляторов изготавливаются ГРПБ по системе «регулятор + регулятор-монитор».</a:t>
            </a:r>
          </a:p>
        </p:txBody>
      </p:sp>
      <p:sp>
        <p:nvSpPr>
          <p:cNvPr id="7" name="Заголовок 1">
            <a:extLst>
              <a:ext uri="{FF2B5EF4-FFF2-40B4-BE49-F238E27FC236}">
                <a16:creationId xmlns="" xmlns:a16="http://schemas.microsoft.com/office/drawing/2014/main" id="{65D2F424-5D26-487A-9FE6-488BB565D498}"/>
              </a:ext>
            </a:extLst>
          </p:cNvPr>
          <p:cNvSpPr>
            <a:spLocks noGrp="1"/>
          </p:cNvSpPr>
          <p:nvPr>
            <p:ph type="title"/>
          </p:nvPr>
        </p:nvSpPr>
        <p:spPr>
          <a:xfrm>
            <a:off x="0" y="1"/>
            <a:ext cx="12192000" cy="1166190"/>
          </a:xfrm>
        </p:spPr>
        <p:txBody>
          <a:bodyPr>
            <a:normAutofit/>
          </a:bodyPr>
          <a:lstStyle/>
          <a:p>
            <a:pPr algn="ctr"/>
            <a:r>
              <a:rPr lang="ru-RU" sz="3200" b="1" dirty="0">
                <a:latin typeface="Georgia" panose="02040502050405020303" pitchFamily="18" charset="0"/>
              </a:rPr>
              <a:t>Пилотный регулятор давления тип 139-</a:t>
            </a:r>
            <a:r>
              <a:rPr lang="en-US" sz="3200" b="1" dirty="0">
                <a:latin typeface="Georgia" panose="02040502050405020303" pitchFamily="18" charset="0"/>
              </a:rPr>
              <a:t>BV</a:t>
            </a:r>
            <a:endParaRPr lang="ru-RU" sz="3200" b="1" dirty="0">
              <a:latin typeface="Georgia" panose="02040502050405020303" pitchFamily="18" charset="0"/>
            </a:endParaRPr>
          </a:p>
        </p:txBody>
      </p:sp>
      <p:pic>
        <p:nvPicPr>
          <p:cNvPr id="9" name="Рисунок 8">
            <a:extLst>
              <a:ext uri="{FF2B5EF4-FFF2-40B4-BE49-F238E27FC236}">
                <a16:creationId xmlns="" xmlns:a16="http://schemas.microsoft.com/office/drawing/2014/main" id="{A1318795-5653-4C33-ABE3-C1F87B13EA0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47210" y="720119"/>
            <a:ext cx="2454947" cy="3540789"/>
          </a:xfrm>
          <a:prstGeom prst="rect">
            <a:avLst/>
          </a:prstGeom>
        </p:spPr>
      </p:pic>
    </p:spTree>
    <p:extLst>
      <p:ext uri="{BB962C8B-B14F-4D97-AF65-F5344CB8AC3E}">
        <p14:creationId xmlns="" xmlns:p14="http://schemas.microsoft.com/office/powerpoint/2010/main" val="1650679727"/>
      </p:ext>
    </p:extLst>
  </p:cSld>
  <p:clrMapOvr>
    <a:masterClrMapping/>
  </p:clrMapOvr>
  <mc:AlternateContent xmlns:mc="http://schemas.openxmlformats.org/markup-compatibility/2006">
    <mc:Choice xmlns="" xmlns:p14="http://schemas.microsoft.com/office/powerpoint/2010/main" Requires="p14">
      <p:transition spd="slow" p14:dur="2000" advTm="19619"/>
    </mc:Choice>
    <mc:Fallback>
      <p:transition spd="slow" advTm="1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3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5A98FAA-A489-4124-BA9F-B105A033E003}"/>
              </a:ext>
            </a:extLst>
          </p:cNvPr>
          <p:cNvSpPr>
            <a:spLocks noGrp="1"/>
          </p:cNvSpPr>
          <p:nvPr>
            <p:ph type="title"/>
          </p:nvPr>
        </p:nvSpPr>
        <p:spPr>
          <a:xfrm>
            <a:off x="0" y="1"/>
            <a:ext cx="12192000" cy="1686056"/>
          </a:xfrm>
        </p:spPr>
        <p:txBody>
          <a:bodyPr>
            <a:noAutofit/>
          </a:bodyPr>
          <a:lstStyle/>
          <a:p>
            <a:pPr algn="ctr"/>
            <a:r>
              <a:rPr lang="ru-RU" sz="3200" b="1" dirty="0">
                <a:latin typeface="Georgia" panose="02040502050405020303" pitchFamily="18" charset="0"/>
              </a:rPr>
              <a:t>Система «регулятор + регулятор-монитор» </a:t>
            </a:r>
            <a:br>
              <a:rPr lang="ru-RU" sz="3200" b="1" dirty="0">
                <a:latin typeface="Georgia" panose="02040502050405020303" pitchFamily="18" charset="0"/>
              </a:rPr>
            </a:br>
            <a:r>
              <a:rPr lang="ru-RU" sz="2000" b="1" dirty="0">
                <a:latin typeface="Georgia" panose="02040502050405020303" pitchFamily="18" charset="0"/>
              </a:rPr>
              <a:t>на базе регуляторов 139 и 135-АХ для </a:t>
            </a:r>
            <a:br>
              <a:rPr lang="ru-RU" sz="2000" b="1" dirty="0">
                <a:latin typeface="Georgia" panose="02040502050405020303" pitchFamily="18" charset="0"/>
              </a:rPr>
            </a:br>
            <a:r>
              <a:rPr lang="ru-RU" sz="2000" b="1" dirty="0">
                <a:latin typeface="Georgia" panose="02040502050405020303" pitchFamily="18" charset="0"/>
              </a:rPr>
              <a:t>АО «Газпром газораспределение Дальний Восток», остров Сахалин</a:t>
            </a:r>
          </a:p>
        </p:txBody>
      </p:sp>
      <p:pic>
        <p:nvPicPr>
          <p:cNvPr id="5" name="Объект 4">
            <a:extLst>
              <a:ext uri="{FF2B5EF4-FFF2-40B4-BE49-F238E27FC236}">
                <a16:creationId xmlns="" xmlns:a16="http://schemas.microsoft.com/office/drawing/2014/main" id="{120A24BF-0E62-4F5A-8A3C-42F451452680}"/>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078679" y="1686057"/>
            <a:ext cx="3026546" cy="2269910"/>
          </a:xfrm>
        </p:spPr>
      </p:pic>
      <p:pic>
        <p:nvPicPr>
          <p:cNvPr id="7" name="Рисунок 6">
            <a:extLst>
              <a:ext uri="{FF2B5EF4-FFF2-40B4-BE49-F238E27FC236}">
                <a16:creationId xmlns="" xmlns:a16="http://schemas.microsoft.com/office/drawing/2014/main" id="{2C859415-F123-478C-B25B-D723AB4AEE9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12056" y="1686057"/>
            <a:ext cx="6202531" cy="4651899"/>
          </a:xfrm>
          <a:prstGeom prst="rect">
            <a:avLst/>
          </a:prstGeom>
        </p:spPr>
      </p:pic>
      <p:pic>
        <p:nvPicPr>
          <p:cNvPr id="9" name="Рисунок 8">
            <a:extLst>
              <a:ext uri="{FF2B5EF4-FFF2-40B4-BE49-F238E27FC236}">
                <a16:creationId xmlns="" xmlns:a16="http://schemas.microsoft.com/office/drawing/2014/main" id="{7EDB9526-54B4-4666-BDC8-34660C861EE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78679" y="4068046"/>
            <a:ext cx="3026546" cy="2269910"/>
          </a:xfrm>
          <a:prstGeom prst="rect">
            <a:avLst/>
          </a:prstGeom>
        </p:spPr>
      </p:pic>
    </p:spTree>
    <p:extLst>
      <p:ext uri="{BB962C8B-B14F-4D97-AF65-F5344CB8AC3E}">
        <p14:creationId xmlns="" xmlns:p14="http://schemas.microsoft.com/office/powerpoint/2010/main" val="18872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2249</TotalTime>
  <Words>1617</Words>
  <Application>Microsoft Office PowerPoint</Application>
  <PresentationFormat>Произвольный</PresentationFormat>
  <Paragraphs>177</Paragraphs>
  <Slides>23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ГАЗТЕХ РУС</vt:lpstr>
      <vt:lpstr>Коротко о нас</vt:lpstr>
      <vt:lpstr>Нам доверяют</vt:lpstr>
      <vt:lpstr>Преимущества регуляторов GasTeh</vt:lpstr>
      <vt:lpstr>Регуляторы давления газа GasTeh Краткий обзор и характеристики</vt:lpstr>
      <vt:lpstr>Регулятор давления прямого действия тип 122-BV</vt:lpstr>
      <vt:lpstr>Регулятор давления прямого действия тип 127-BV</vt:lpstr>
      <vt:lpstr>Пилотный регулятор давления тип 139-BV</vt:lpstr>
      <vt:lpstr>Система «регулятор + регулятор-монитор»  на базе регуляторов 139 и 135-АХ для  АО «Газпром газораспределение Дальний Восток», остров Сахалин</vt:lpstr>
      <vt:lpstr>Пилотный регулятор давления тип 149-BV</vt:lpstr>
      <vt:lpstr>Регулятор давления прямого действия тип 128-Р</vt:lpstr>
      <vt:lpstr>Слайд 12</vt:lpstr>
      <vt:lpstr>Инновационные разработки завода GasTeh</vt:lpstr>
      <vt:lpstr>Пилотный осевой регулятор давления тип 135-АХ</vt:lpstr>
      <vt:lpstr>Регулятор давления прямого действия тип 125-АХ</vt:lpstr>
      <vt:lpstr>Пилотный осевой регулятор давления тип 146-АХ</vt:lpstr>
      <vt:lpstr>Конфигурации регулятора 146-АХ</vt:lpstr>
      <vt:lpstr>Конфигурации регулятора 146-АХ</vt:lpstr>
      <vt:lpstr>Исследования регулятора 146-АХ в реальных условиях в г. Инджия, респ. Сербия</vt:lpstr>
      <vt:lpstr>Стандарты для качественной и надежной работы</vt:lpstr>
      <vt:lpstr> Участие в выставке «РОС-ГАЗ-ЭКСПО-2018» </vt:lpstr>
      <vt:lpstr>Почему заказчики выбирают оборудование GasTeh?</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Красулин</dc:creator>
  <cp:lastModifiedBy>User</cp:lastModifiedBy>
  <cp:revision>119</cp:revision>
  <dcterms:created xsi:type="dcterms:W3CDTF">2019-07-19T06:35:56Z</dcterms:created>
  <dcterms:modified xsi:type="dcterms:W3CDTF">2024-05-21T11:20:49Z</dcterms:modified>
</cp:coreProperties>
</file>